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  <p:sldMasterId id="2147483660" r:id="rId2"/>
  </p:sldMasterIdLst>
  <p:notesMasterIdLst>
    <p:notesMasterId r:id="rId67"/>
  </p:notesMasterIdLst>
  <p:sldIdLst>
    <p:sldId id="256" r:id="rId3"/>
    <p:sldId id="337" r:id="rId4"/>
    <p:sldId id="338" r:id="rId5"/>
    <p:sldId id="259" r:id="rId6"/>
    <p:sldId id="261" r:id="rId7"/>
    <p:sldId id="339" r:id="rId8"/>
    <p:sldId id="414" r:id="rId9"/>
    <p:sldId id="415" r:id="rId10"/>
    <p:sldId id="416" r:id="rId11"/>
    <p:sldId id="417" r:id="rId12"/>
    <p:sldId id="428" r:id="rId13"/>
    <p:sldId id="429" r:id="rId14"/>
    <p:sldId id="430" r:id="rId15"/>
    <p:sldId id="431" r:id="rId16"/>
    <p:sldId id="418" r:id="rId17"/>
    <p:sldId id="419" r:id="rId18"/>
    <p:sldId id="420" r:id="rId19"/>
    <p:sldId id="421" r:id="rId20"/>
    <p:sldId id="422" r:id="rId21"/>
    <p:sldId id="423" r:id="rId22"/>
    <p:sldId id="424" r:id="rId23"/>
    <p:sldId id="425" r:id="rId24"/>
    <p:sldId id="426" r:id="rId25"/>
    <p:sldId id="427" r:id="rId26"/>
    <p:sldId id="290" r:id="rId27"/>
    <p:sldId id="340" r:id="rId28"/>
    <p:sldId id="367" r:id="rId29"/>
    <p:sldId id="368" r:id="rId30"/>
    <p:sldId id="369" r:id="rId31"/>
    <p:sldId id="370" r:id="rId32"/>
    <p:sldId id="372" r:id="rId33"/>
    <p:sldId id="373" r:id="rId34"/>
    <p:sldId id="375" r:id="rId35"/>
    <p:sldId id="374" r:id="rId36"/>
    <p:sldId id="376" r:id="rId37"/>
    <p:sldId id="377" r:id="rId38"/>
    <p:sldId id="432" r:id="rId39"/>
    <p:sldId id="392" r:id="rId40"/>
    <p:sldId id="434" r:id="rId41"/>
    <p:sldId id="435" r:id="rId42"/>
    <p:sldId id="436" r:id="rId43"/>
    <p:sldId id="437" r:id="rId44"/>
    <p:sldId id="438" r:id="rId45"/>
    <p:sldId id="439" r:id="rId46"/>
    <p:sldId id="440" r:id="rId47"/>
    <p:sldId id="442" r:id="rId48"/>
    <p:sldId id="441" r:id="rId49"/>
    <p:sldId id="394" r:id="rId50"/>
    <p:sldId id="396" r:id="rId51"/>
    <p:sldId id="397" r:id="rId52"/>
    <p:sldId id="398" r:id="rId53"/>
    <p:sldId id="399" r:id="rId54"/>
    <p:sldId id="401" r:id="rId55"/>
    <p:sldId id="413" r:id="rId56"/>
    <p:sldId id="402" r:id="rId57"/>
    <p:sldId id="403" r:id="rId58"/>
    <p:sldId id="404" r:id="rId59"/>
    <p:sldId id="405" r:id="rId60"/>
    <p:sldId id="406" r:id="rId61"/>
    <p:sldId id="407" r:id="rId62"/>
    <p:sldId id="408" r:id="rId63"/>
    <p:sldId id="410" r:id="rId64"/>
    <p:sldId id="411" r:id="rId65"/>
    <p:sldId id="412" r:id="rId66"/>
  </p:sldIdLst>
  <p:sldSz cx="9144000" cy="5143500" type="screen16x9"/>
  <p:notesSz cx="6858000" cy="9144000"/>
  <p:embeddedFontLst>
    <p:embeddedFont>
      <p:font typeface="Arvo" panose="020B0604020202020204" charset="0"/>
      <p:regular r:id="rId68"/>
      <p:bold r:id="rId69"/>
      <p:italic r:id="rId70"/>
      <p:boldItalic r:id="rId71"/>
    </p:embeddedFont>
    <p:embeddedFont>
      <p:font typeface="Calibri" panose="020F0502020204030204" pitchFamily="34" charset="0"/>
      <p:regular r:id="rId72"/>
      <p:bold r:id="rId73"/>
      <p:italic r:id="rId74"/>
      <p:boldItalic r:id="rId75"/>
    </p:embeddedFont>
    <p:embeddedFont>
      <p:font typeface="Calibri Light" panose="020F0302020204030204" pitchFamily="34" charset="0"/>
      <p:regular r:id="rId76"/>
      <p:italic r:id="rId77"/>
    </p:embeddedFont>
    <p:embeddedFont>
      <p:font typeface="Roboto Condensed" panose="020B0604020202020204" charset="0"/>
      <p:regular r:id="rId78"/>
      <p:bold r:id="rId79"/>
      <p:italic r:id="rId80"/>
      <p:boldItalic r:id="rId81"/>
    </p:embeddedFont>
    <p:embeddedFont>
      <p:font typeface="Roboto Condensed Light" panose="020B0604020202020204" charset="0"/>
      <p:regular r:id="rId82"/>
      <p:bold r:id="rId83"/>
      <p:italic r:id="rId84"/>
      <p:boldItalic r:id="rId8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DABFF"/>
    <a:srgbClr val="00338E"/>
    <a:srgbClr val="A50021"/>
    <a:srgbClr val="CC09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87CA831-11D2-4159-8545-C5A921CE741D}">
  <a:tblStyle styleId="{D87CA831-11D2-4159-8545-C5A921CE741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1836" y="8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font" Target="fonts/font1.fntdata"/><Relationship Id="rId84" Type="http://schemas.openxmlformats.org/officeDocument/2006/relationships/font" Target="fonts/font17.fntdata"/><Relationship Id="rId89" Type="http://schemas.openxmlformats.org/officeDocument/2006/relationships/tableStyles" Target="tableStyles.xml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font" Target="fonts/font7.fntdata"/><Relationship Id="rId79" Type="http://schemas.openxmlformats.org/officeDocument/2006/relationships/font" Target="fonts/font12.fntdata"/><Relationship Id="rId5" Type="http://schemas.openxmlformats.org/officeDocument/2006/relationships/slide" Target="slides/slide3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font" Target="fonts/font2.fntdata"/><Relationship Id="rId77" Type="http://schemas.openxmlformats.org/officeDocument/2006/relationships/font" Target="fonts/font10.fntdata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font" Target="fonts/font5.fntdata"/><Relationship Id="rId80" Type="http://schemas.openxmlformats.org/officeDocument/2006/relationships/font" Target="fonts/font13.fntdata"/><Relationship Id="rId85" Type="http://schemas.openxmlformats.org/officeDocument/2006/relationships/font" Target="fonts/font18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notesMaster" Target="notesMasters/notesMaster1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font" Target="fonts/font3.fntdata"/><Relationship Id="rId75" Type="http://schemas.openxmlformats.org/officeDocument/2006/relationships/font" Target="fonts/font8.fntdata"/><Relationship Id="rId83" Type="http://schemas.openxmlformats.org/officeDocument/2006/relationships/font" Target="fonts/font16.fntdata"/><Relationship Id="rId88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font" Target="fonts/font6.fntdata"/><Relationship Id="rId78" Type="http://schemas.openxmlformats.org/officeDocument/2006/relationships/font" Target="fonts/font11.fntdata"/><Relationship Id="rId81" Type="http://schemas.openxmlformats.org/officeDocument/2006/relationships/font" Target="fonts/font14.fntdata"/><Relationship Id="rId86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font" Target="fonts/font9.fntdata"/><Relationship Id="rId7" Type="http://schemas.openxmlformats.org/officeDocument/2006/relationships/slide" Target="slides/slide5.xml"/><Relationship Id="rId71" Type="http://schemas.openxmlformats.org/officeDocument/2006/relationships/font" Target="fonts/font4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viewProps" Target="viewProps.xml"/><Relationship Id="rId61" Type="http://schemas.openxmlformats.org/officeDocument/2006/relationships/slide" Target="slides/slide59.xml"/><Relationship Id="rId82" Type="http://schemas.openxmlformats.org/officeDocument/2006/relationships/font" Target="fonts/font15.fntdata"/><Relationship Id="rId19" Type="http://schemas.openxmlformats.org/officeDocument/2006/relationships/slide" Target="slides/slide1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9F31FFF-1E67-44C2-A75B-FC2F07143B4B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MX"/>
        </a:p>
      </dgm:t>
    </dgm:pt>
    <dgm:pt modelId="{D1030DB6-6AA7-463B-B6B9-4EE0F1D31550}">
      <dgm:prSet phldrT="[Texto]"/>
      <dgm:spPr/>
      <dgm:t>
        <a:bodyPr/>
        <a:lstStyle/>
        <a:p>
          <a:r>
            <a:rPr lang="en-US" dirty="0" err="1" smtClean="0"/>
            <a:t>Problemas</a:t>
          </a:r>
          <a:endParaRPr lang="es-MX" dirty="0"/>
        </a:p>
      </dgm:t>
    </dgm:pt>
    <dgm:pt modelId="{5D64E435-6F62-4B0A-9AF2-47615DCDC231}" type="parTrans" cxnId="{5503973A-FA88-48F8-8CAF-08A7EC40EFE8}">
      <dgm:prSet/>
      <dgm:spPr/>
      <dgm:t>
        <a:bodyPr/>
        <a:lstStyle/>
        <a:p>
          <a:endParaRPr lang="es-MX"/>
        </a:p>
      </dgm:t>
    </dgm:pt>
    <dgm:pt modelId="{8E9B0EB9-515B-44FA-9E80-F6228947EE81}" type="sibTrans" cxnId="{5503973A-FA88-48F8-8CAF-08A7EC40EFE8}">
      <dgm:prSet/>
      <dgm:spPr/>
      <dgm:t>
        <a:bodyPr/>
        <a:lstStyle/>
        <a:p>
          <a:endParaRPr lang="es-MX"/>
        </a:p>
      </dgm:t>
    </dgm:pt>
    <dgm:pt modelId="{74A98CE5-0E1E-48CD-9D4C-CDC5AB017FFE}">
      <dgm:prSet phldrT="[Texto]"/>
      <dgm:spPr/>
      <dgm:t>
        <a:bodyPr/>
        <a:lstStyle/>
        <a:p>
          <a:r>
            <a:rPr lang="en-US" dirty="0" smtClean="0"/>
            <a:t>A </a:t>
          </a:r>
          <a:r>
            <a:rPr lang="en-US" dirty="0" err="1" smtClean="0"/>
            <a:t>tres</a:t>
          </a:r>
          <a:r>
            <a:rPr lang="en-US" dirty="0" smtClean="0"/>
            <a:t> </a:t>
          </a:r>
          <a:r>
            <a:rPr lang="es-MX" dirty="0" smtClean="0"/>
            <a:t>años del proyecto, no hay resultados claros.</a:t>
          </a:r>
          <a:endParaRPr lang="es-MX" dirty="0"/>
        </a:p>
      </dgm:t>
    </dgm:pt>
    <dgm:pt modelId="{7C143BAD-BB37-4D79-8E46-02E7DF0863EF}" type="parTrans" cxnId="{A6A1BF78-97C3-4BDC-875F-6AF475387E79}">
      <dgm:prSet/>
      <dgm:spPr/>
      <dgm:t>
        <a:bodyPr/>
        <a:lstStyle/>
        <a:p>
          <a:endParaRPr lang="es-MX"/>
        </a:p>
      </dgm:t>
    </dgm:pt>
    <dgm:pt modelId="{237A1727-BAB0-4B9F-BE99-1D8BFF18EA84}" type="sibTrans" cxnId="{A6A1BF78-97C3-4BDC-875F-6AF475387E79}">
      <dgm:prSet/>
      <dgm:spPr/>
      <dgm:t>
        <a:bodyPr/>
        <a:lstStyle/>
        <a:p>
          <a:endParaRPr lang="es-MX"/>
        </a:p>
      </dgm:t>
    </dgm:pt>
    <dgm:pt modelId="{947CF27B-0D80-463E-9509-092FF80BDA08}">
      <dgm:prSet phldrT="[Texto]"/>
      <dgm:spPr/>
      <dgm:t>
        <a:bodyPr/>
        <a:lstStyle/>
        <a:p>
          <a:r>
            <a:rPr lang="es-MX" dirty="0" smtClean="0"/>
            <a:t>Los costos ascienden a más de 60 </a:t>
          </a:r>
          <a:r>
            <a:rPr lang="es-MX" dirty="0" err="1" smtClean="0"/>
            <a:t>mdd</a:t>
          </a:r>
          <a:endParaRPr lang="es-MX" dirty="0"/>
        </a:p>
      </dgm:t>
    </dgm:pt>
    <dgm:pt modelId="{7E2CF91E-D2CC-492D-A2E2-31FD06E3945F}" type="parTrans" cxnId="{53E1D58B-188B-4A92-8E5B-3A739BE7BE59}">
      <dgm:prSet/>
      <dgm:spPr/>
      <dgm:t>
        <a:bodyPr/>
        <a:lstStyle/>
        <a:p>
          <a:endParaRPr lang="es-MX"/>
        </a:p>
      </dgm:t>
    </dgm:pt>
    <dgm:pt modelId="{4D31D69F-2FDF-482F-A510-454F6F7A0351}" type="sibTrans" cxnId="{53E1D58B-188B-4A92-8E5B-3A739BE7BE59}">
      <dgm:prSet/>
      <dgm:spPr/>
      <dgm:t>
        <a:bodyPr/>
        <a:lstStyle/>
        <a:p>
          <a:endParaRPr lang="es-MX"/>
        </a:p>
      </dgm:t>
    </dgm:pt>
    <dgm:pt modelId="{8D33463C-A380-483D-B469-C9EC19F50152}">
      <dgm:prSet phldrT="[Texto]"/>
      <dgm:spPr/>
      <dgm:t>
        <a:bodyPr/>
        <a:lstStyle/>
        <a:p>
          <a:r>
            <a:rPr lang="es-MX" dirty="0" smtClean="0"/>
            <a:t>Se esta perdiendo fe en </a:t>
          </a:r>
          <a:r>
            <a:rPr lang="es-MX" dirty="0" err="1" smtClean="0"/>
            <a:t>big</a:t>
          </a:r>
          <a:r>
            <a:rPr lang="es-MX" dirty="0" smtClean="0"/>
            <a:t> data.</a:t>
          </a:r>
          <a:endParaRPr lang="es-MX" dirty="0"/>
        </a:p>
      </dgm:t>
    </dgm:pt>
    <dgm:pt modelId="{87D5288A-A13B-40E1-B430-9343BCA295C8}" type="parTrans" cxnId="{7E361391-8599-44FC-B030-714354E00F50}">
      <dgm:prSet/>
      <dgm:spPr/>
      <dgm:t>
        <a:bodyPr/>
        <a:lstStyle/>
        <a:p>
          <a:endParaRPr lang="es-MX"/>
        </a:p>
      </dgm:t>
    </dgm:pt>
    <dgm:pt modelId="{871C1038-FFB8-4B66-AACD-5C3A73AFABB0}" type="sibTrans" cxnId="{7E361391-8599-44FC-B030-714354E00F50}">
      <dgm:prSet/>
      <dgm:spPr/>
      <dgm:t>
        <a:bodyPr/>
        <a:lstStyle/>
        <a:p>
          <a:endParaRPr lang="es-MX"/>
        </a:p>
      </dgm:t>
    </dgm:pt>
    <dgm:pt modelId="{53BCCF49-02FE-415F-B505-60F3983501F5}" type="pres">
      <dgm:prSet presAssocID="{E9F31FFF-1E67-44C2-A75B-FC2F07143B4B}" presName="vert0" presStyleCnt="0">
        <dgm:presLayoutVars>
          <dgm:dir/>
          <dgm:animOne val="branch"/>
          <dgm:animLvl val="lvl"/>
        </dgm:presLayoutVars>
      </dgm:prSet>
      <dgm:spPr/>
      <dgm:t>
        <a:bodyPr/>
        <a:lstStyle/>
        <a:p>
          <a:endParaRPr lang="es-ES"/>
        </a:p>
      </dgm:t>
    </dgm:pt>
    <dgm:pt modelId="{DE381CDE-8216-44E6-A3C2-F515848E4C29}" type="pres">
      <dgm:prSet presAssocID="{D1030DB6-6AA7-463B-B6B9-4EE0F1D31550}" presName="thickLine" presStyleLbl="alignNode1" presStyleIdx="0" presStyleCnt="1"/>
      <dgm:spPr/>
    </dgm:pt>
    <dgm:pt modelId="{F90B9108-980D-4945-8F9F-916B18819F76}" type="pres">
      <dgm:prSet presAssocID="{D1030DB6-6AA7-463B-B6B9-4EE0F1D31550}" presName="horz1" presStyleCnt="0"/>
      <dgm:spPr/>
    </dgm:pt>
    <dgm:pt modelId="{95D4D9E8-DCAC-4A3D-B87F-8882EA61AD07}" type="pres">
      <dgm:prSet presAssocID="{D1030DB6-6AA7-463B-B6B9-4EE0F1D31550}" presName="tx1" presStyleLbl="revTx" presStyleIdx="0" presStyleCnt="4"/>
      <dgm:spPr/>
      <dgm:t>
        <a:bodyPr/>
        <a:lstStyle/>
        <a:p>
          <a:endParaRPr lang="es-ES"/>
        </a:p>
      </dgm:t>
    </dgm:pt>
    <dgm:pt modelId="{9F8FC304-6BD9-4329-A530-7A446DEAD7D6}" type="pres">
      <dgm:prSet presAssocID="{D1030DB6-6AA7-463B-B6B9-4EE0F1D31550}" presName="vert1" presStyleCnt="0"/>
      <dgm:spPr/>
    </dgm:pt>
    <dgm:pt modelId="{0AB71F88-81D6-49C9-93F4-C92D48E8FE80}" type="pres">
      <dgm:prSet presAssocID="{74A98CE5-0E1E-48CD-9D4C-CDC5AB017FFE}" presName="vertSpace2a" presStyleCnt="0"/>
      <dgm:spPr/>
    </dgm:pt>
    <dgm:pt modelId="{080FC0FE-BCA1-4417-8C37-23A2C5F66622}" type="pres">
      <dgm:prSet presAssocID="{74A98CE5-0E1E-48CD-9D4C-CDC5AB017FFE}" presName="horz2" presStyleCnt="0"/>
      <dgm:spPr/>
    </dgm:pt>
    <dgm:pt modelId="{AEE064D5-E1D3-40BB-B5D4-04A570D2EEA2}" type="pres">
      <dgm:prSet presAssocID="{74A98CE5-0E1E-48CD-9D4C-CDC5AB017FFE}" presName="horzSpace2" presStyleCnt="0"/>
      <dgm:spPr/>
    </dgm:pt>
    <dgm:pt modelId="{8AF0566C-2CB0-4BC9-AA7B-61FBAE807B6A}" type="pres">
      <dgm:prSet presAssocID="{74A98CE5-0E1E-48CD-9D4C-CDC5AB017FFE}" presName="tx2" presStyleLbl="revTx" presStyleIdx="1" presStyleCnt="4"/>
      <dgm:spPr/>
      <dgm:t>
        <a:bodyPr/>
        <a:lstStyle/>
        <a:p>
          <a:endParaRPr lang="es-ES"/>
        </a:p>
      </dgm:t>
    </dgm:pt>
    <dgm:pt modelId="{D29C8B0B-7C04-40E7-A6E6-B710EB2C6953}" type="pres">
      <dgm:prSet presAssocID="{74A98CE5-0E1E-48CD-9D4C-CDC5AB017FFE}" presName="vert2" presStyleCnt="0"/>
      <dgm:spPr/>
    </dgm:pt>
    <dgm:pt modelId="{51932846-CAFC-41D8-908E-060A22039F5A}" type="pres">
      <dgm:prSet presAssocID="{74A98CE5-0E1E-48CD-9D4C-CDC5AB017FFE}" presName="thinLine2b" presStyleLbl="callout" presStyleIdx="0" presStyleCnt="3"/>
      <dgm:spPr/>
    </dgm:pt>
    <dgm:pt modelId="{84E121CD-94FC-4B7E-95D2-E1B9DDEF4747}" type="pres">
      <dgm:prSet presAssocID="{74A98CE5-0E1E-48CD-9D4C-CDC5AB017FFE}" presName="vertSpace2b" presStyleCnt="0"/>
      <dgm:spPr/>
    </dgm:pt>
    <dgm:pt modelId="{955E1B28-EFA7-49D4-87D2-0F4814F177AE}" type="pres">
      <dgm:prSet presAssocID="{947CF27B-0D80-463E-9509-092FF80BDA08}" presName="horz2" presStyleCnt="0"/>
      <dgm:spPr/>
    </dgm:pt>
    <dgm:pt modelId="{06C81C10-5A7D-4B8A-83BD-4EB921D6AA25}" type="pres">
      <dgm:prSet presAssocID="{947CF27B-0D80-463E-9509-092FF80BDA08}" presName="horzSpace2" presStyleCnt="0"/>
      <dgm:spPr/>
    </dgm:pt>
    <dgm:pt modelId="{5D0A614F-33D6-4268-A8A8-B403C6765A29}" type="pres">
      <dgm:prSet presAssocID="{947CF27B-0D80-463E-9509-092FF80BDA08}" presName="tx2" presStyleLbl="revTx" presStyleIdx="2" presStyleCnt="4"/>
      <dgm:spPr/>
      <dgm:t>
        <a:bodyPr/>
        <a:lstStyle/>
        <a:p>
          <a:endParaRPr lang="es-MX"/>
        </a:p>
      </dgm:t>
    </dgm:pt>
    <dgm:pt modelId="{00C9150F-B8C5-4E99-97C1-A1E12FE2A8FF}" type="pres">
      <dgm:prSet presAssocID="{947CF27B-0D80-463E-9509-092FF80BDA08}" presName="vert2" presStyleCnt="0"/>
      <dgm:spPr/>
    </dgm:pt>
    <dgm:pt modelId="{60A0F715-0168-4F54-9781-77583B0A40E0}" type="pres">
      <dgm:prSet presAssocID="{947CF27B-0D80-463E-9509-092FF80BDA08}" presName="thinLine2b" presStyleLbl="callout" presStyleIdx="1" presStyleCnt="3"/>
      <dgm:spPr/>
    </dgm:pt>
    <dgm:pt modelId="{9849F093-BB41-4428-93EB-35F8EB33E5A6}" type="pres">
      <dgm:prSet presAssocID="{947CF27B-0D80-463E-9509-092FF80BDA08}" presName="vertSpace2b" presStyleCnt="0"/>
      <dgm:spPr/>
    </dgm:pt>
    <dgm:pt modelId="{2FF4FF21-078E-4311-873F-6C14E13FA257}" type="pres">
      <dgm:prSet presAssocID="{8D33463C-A380-483D-B469-C9EC19F50152}" presName="horz2" presStyleCnt="0"/>
      <dgm:spPr/>
    </dgm:pt>
    <dgm:pt modelId="{035A0453-9BDC-45F4-B2E2-92A8125FF1FF}" type="pres">
      <dgm:prSet presAssocID="{8D33463C-A380-483D-B469-C9EC19F50152}" presName="horzSpace2" presStyleCnt="0"/>
      <dgm:spPr/>
    </dgm:pt>
    <dgm:pt modelId="{8B618C67-FEAE-4227-83B1-0EBB0230827C}" type="pres">
      <dgm:prSet presAssocID="{8D33463C-A380-483D-B469-C9EC19F50152}" presName="tx2" presStyleLbl="revTx" presStyleIdx="3" presStyleCnt="4"/>
      <dgm:spPr/>
      <dgm:t>
        <a:bodyPr/>
        <a:lstStyle/>
        <a:p>
          <a:endParaRPr lang="es-ES"/>
        </a:p>
      </dgm:t>
    </dgm:pt>
    <dgm:pt modelId="{ECEC03EC-D418-4AAE-A5EC-6E60E6E36BA8}" type="pres">
      <dgm:prSet presAssocID="{8D33463C-A380-483D-B469-C9EC19F50152}" presName="vert2" presStyleCnt="0"/>
      <dgm:spPr/>
    </dgm:pt>
    <dgm:pt modelId="{9462638F-CEBF-4541-9B11-D23EF8822567}" type="pres">
      <dgm:prSet presAssocID="{8D33463C-A380-483D-B469-C9EC19F50152}" presName="thinLine2b" presStyleLbl="callout" presStyleIdx="2" presStyleCnt="3"/>
      <dgm:spPr/>
    </dgm:pt>
    <dgm:pt modelId="{BA8CFAE8-CFAE-4E13-9CAD-11EE55939184}" type="pres">
      <dgm:prSet presAssocID="{8D33463C-A380-483D-B469-C9EC19F50152}" presName="vertSpace2b" presStyleCnt="0"/>
      <dgm:spPr/>
    </dgm:pt>
  </dgm:ptLst>
  <dgm:cxnLst>
    <dgm:cxn modelId="{8518C188-D473-4ED9-9196-F8A5519E395E}" type="presOf" srcId="{947CF27B-0D80-463E-9509-092FF80BDA08}" destId="{5D0A614F-33D6-4268-A8A8-B403C6765A29}" srcOrd="0" destOrd="0" presId="urn:microsoft.com/office/officeart/2008/layout/LinedList"/>
    <dgm:cxn modelId="{6A55948B-AAB6-45EE-B027-84D4FA8756D1}" type="presOf" srcId="{E9F31FFF-1E67-44C2-A75B-FC2F07143B4B}" destId="{53BCCF49-02FE-415F-B505-60F3983501F5}" srcOrd="0" destOrd="0" presId="urn:microsoft.com/office/officeart/2008/layout/LinedList"/>
    <dgm:cxn modelId="{41A03E89-1C0D-473D-BCE8-D05C760CF11E}" type="presOf" srcId="{74A98CE5-0E1E-48CD-9D4C-CDC5AB017FFE}" destId="{8AF0566C-2CB0-4BC9-AA7B-61FBAE807B6A}" srcOrd="0" destOrd="0" presId="urn:microsoft.com/office/officeart/2008/layout/LinedList"/>
    <dgm:cxn modelId="{86282773-68B8-43B0-B35E-599164F1A67A}" type="presOf" srcId="{8D33463C-A380-483D-B469-C9EC19F50152}" destId="{8B618C67-FEAE-4227-83B1-0EBB0230827C}" srcOrd="0" destOrd="0" presId="urn:microsoft.com/office/officeart/2008/layout/LinedList"/>
    <dgm:cxn modelId="{A6A1BF78-97C3-4BDC-875F-6AF475387E79}" srcId="{D1030DB6-6AA7-463B-B6B9-4EE0F1D31550}" destId="{74A98CE5-0E1E-48CD-9D4C-CDC5AB017FFE}" srcOrd="0" destOrd="0" parTransId="{7C143BAD-BB37-4D79-8E46-02E7DF0863EF}" sibTransId="{237A1727-BAB0-4B9F-BE99-1D8BFF18EA84}"/>
    <dgm:cxn modelId="{53E1D58B-188B-4A92-8E5B-3A739BE7BE59}" srcId="{D1030DB6-6AA7-463B-B6B9-4EE0F1D31550}" destId="{947CF27B-0D80-463E-9509-092FF80BDA08}" srcOrd="1" destOrd="0" parTransId="{7E2CF91E-D2CC-492D-A2E2-31FD06E3945F}" sibTransId="{4D31D69F-2FDF-482F-A510-454F6F7A0351}"/>
    <dgm:cxn modelId="{DFE3975D-890A-41CA-9E78-22311A4188CB}" type="presOf" srcId="{D1030DB6-6AA7-463B-B6B9-4EE0F1D31550}" destId="{95D4D9E8-DCAC-4A3D-B87F-8882EA61AD07}" srcOrd="0" destOrd="0" presId="urn:microsoft.com/office/officeart/2008/layout/LinedList"/>
    <dgm:cxn modelId="{5503973A-FA88-48F8-8CAF-08A7EC40EFE8}" srcId="{E9F31FFF-1E67-44C2-A75B-FC2F07143B4B}" destId="{D1030DB6-6AA7-463B-B6B9-4EE0F1D31550}" srcOrd="0" destOrd="0" parTransId="{5D64E435-6F62-4B0A-9AF2-47615DCDC231}" sibTransId="{8E9B0EB9-515B-44FA-9E80-F6228947EE81}"/>
    <dgm:cxn modelId="{7E361391-8599-44FC-B030-714354E00F50}" srcId="{D1030DB6-6AA7-463B-B6B9-4EE0F1D31550}" destId="{8D33463C-A380-483D-B469-C9EC19F50152}" srcOrd="2" destOrd="0" parTransId="{87D5288A-A13B-40E1-B430-9343BCA295C8}" sibTransId="{871C1038-FFB8-4B66-AACD-5C3A73AFABB0}"/>
    <dgm:cxn modelId="{271913C0-F6C9-49FC-BFB3-ED5E4E639FB5}" type="presParOf" srcId="{53BCCF49-02FE-415F-B505-60F3983501F5}" destId="{DE381CDE-8216-44E6-A3C2-F515848E4C29}" srcOrd="0" destOrd="0" presId="urn:microsoft.com/office/officeart/2008/layout/LinedList"/>
    <dgm:cxn modelId="{FCE836F8-37BE-4521-9638-AAC369AEED7E}" type="presParOf" srcId="{53BCCF49-02FE-415F-B505-60F3983501F5}" destId="{F90B9108-980D-4945-8F9F-916B18819F76}" srcOrd="1" destOrd="0" presId="urn:microsoft.com/office/officeart/2008/layout/LinedList"/>
    <dgm:cxn modelId="{23BDA790-F1CE-4BC0-A2F7-695F7A580C2B}" type="presParOf" srcId="{F90B9108-980D-4945-8F9F-916B18819F76}" destId="{95D4D9E8-DCAC-4A3D-B87F-8882EA61AD07}" srcOrd="0" destOrd="0" presId="urn:microsoft.com/office/officeart/2008/layout/LinedList"/>
    <dgm:cxn modelId="{1E9D6A4B-C744-4F23-A22B-216557ABE407}" type="presParOf" srcId="{F90B9108-980D-4945-8F9F-916B18819F76}" destId="{9F8FC304-6BD9-4329-A530-7A446DEAD7D6}" srcOrd="1" destOrd="0" presId="urn:microsoft.com/office/officeart/2008/layout/LinedList"/>
    <dgm:cxn modelId="{07469469-86CB-4E79-ACEF-550BBB087206}" type="presParOf" srcId="{9F8FC304-6BD9-4329-A530-7A446DEAD7D6}" destId="{0AB71F88-81D6-49C9-93F4-C92D48E8FE80}" srcOrd="0" destOrd="0" presId="urn:microsoft.com/office/officeart/2008/layout/LinedList"/>
    <dgm:cxn modelId="{26C91F55-62CB-42B2-A946-41DD0AF03613}" type="presParOf" srcId="{9F8FC304-6BD9-4329-A530-7A446DEAD7D6}" destId="{080FC0FE-BCA1-4417-8C37-23A2C5F66622}" srcOrd="1" destOrd="0" presId="urn:microsoft.com/office/officeart/2008/layout/LinedList"/>
    <dgm:cxn modelId="{46138F6E-D709-4089-922A-96F9BDF52003}" type="presParOf" srcId="{080FC0FE-BCA1-4417-8C37-23A2C5F66622}" destId="{AEE064D5-E1D3-40BB-B5D4-04A570D2EEA2}" srcOrd="0" destOrd="0" presId="urn:microsoft.com/office/officeart/2008/layout/LinedList"/>
    <dgm:cxn modelId="{4FCDCCD6-05DC-4BD2-8A72-8A7D41CDF113}" type="presParOf" srcId="{080FC0FE-BCA1-4417-8C37-23A2C5F66622}" destId="{8AF0566C-2CB0-4BC9-AA7B-61FBAE807B6A}" srcOrd="1" destOrd="0" presId="urn:microsoft.com/office/officeart/2008/layout/LinedList"/>
    <dgm:cxn modelId="{6964804D-DD17-42E1-8434-63DFB5317467}" type="presParOf" srcId="{080FC0FE-BCA1-4417-8C37-23A2C5F66622}" destId="{D29C8B0B-7C04-40E7-A6E6-B710EB2C6953}" srcOrd="2" destOrd="0" presId="urn:microsoft.com/office/officeart/2008/layout/LinedList"/>
    <dgm:cxn modelId="{F53ED380-266D-4C90-AF04-F07CF67FB9CA}" type="presParOf" srcId="{9F8FC304-6BD9-4329-A530-7A446DEAD7D6}" destId="{51932846-CAFC-41D8-908E-060A22039F5A}" srcOrd="2" destOrd="0" presId="urn:microsoft.com/office/officeart/2008/layout/LinedList"/>
    <dgm:cxn modelId="{2AEF943E-9F79-4190-9C96-DE1DB4626FCE}" type="presParOf" srcId="{9F8FC304-6BD9-4329-A530-7A446DEAD7D6}" destId="{84E121CD-94FC-4B7E-95D2-E1B9DDEF4747}" srcOrd="3" destOrd="0" presId="urn:microsoft.com/office/officeart/2008/layout/LinedList"/>
    <dgm:cxn modelId="{27FE8F2D-52F2-4BC5-9B0D-8354EE7E9B6B}" type="presParOf" srcId="{9F8FC304-6BD9-4329-A530-7A446DEAD7D6}" destId="{955E1B28-EFA7-49D4-87D2-0F4814F177AE}" srcOrd="4" destOrd="0" presId="urn:microsoft.com/office/officeart/2008/layout/LinedList"/>
    <dgm:cxn modelId="{83138795-8127-4990-9D73-8BD6C28F6F80}" type="presParOf" srcId="{955E1B28-EFA7-49D4-87D2-0F4814F177AE}" destId="{06C81C10-5A7D-4B8A-83BD-4EB921D6AA25}" srcOrd="0" destOrd="0" presId="urn:microsoft.com/office/officeart/2008/layout/LinedList"/>
    <dgm:cxn modelId="{53481E03-C270-4C86-AEA7-4396A57F29FF}" type="presParOf" srcId="{955E1B28-EFA7-49D4-87D2-0F4814F177AE}" destId="{5D0A614F-33D6-4268-A8A8-B403C6765A29}" srcOrd="1" destOrd="0" presId="urn:microsoft.com/office/officeart/2008/layout/LinedList"/>
    <dgm:cxn modelId="{C3B98EBD-371B-4118-A62E-461177F0B023}" type="presParOf" srcId="{955E1B28-EFA7-49D4-87D2-0F4814F177AE}" destId="{00C9150F-B8C5-4E99-97C1-A1E12FE2A8FF}" srcOrd="2" destOrd="0" presId="urn:microsoft.com/office/officeart/2008/layout/LinedList"/>
    <dgm:cxn modelId="{A438E5DC-34A9-4E56-9608-F8E13F370365}" type="presParOf" srcId="{9F8FC304-6BD9-4329-A530-7A446DEAD7D6}" destId="{60A0F715-0168-4F54-9781-77583B0A40E0}" srcOrd="5" destOrd="0" presId="urn:microsoft.com/office/officeart/2008/layout/LinedList"/>
    <dgm:cxn modelId="{135E8B7D-1C6A-476A-91F0-9C7B35FF157E}" type="presParOf" srcId="{9F8FC304-6BD9-4329-A530-7A446DEAD7D6}" destId="{9849F093-BB41-4428-93EB-35F8EB33E5A6}" srcOrd="6" destOrd="0" presId="urn:microsoft.com/office/officeart/2008/layout/LinedList"/>
    <dgm:cxn modelId="{491E642A-B873-402A-948B-5BA6E3F422CA}" type="presParOf" srcId="{9F8FC304-6BD9-4329-A530-7A446DEAD7D6}" destId="{2FF4FF21-078E-4311-873F-6C14E13FA257}" srcOrd="7" destOrd="0" presId="urn:microsoft.com/office/officeart/2008/layout/LinedList"/>
    <dgm:cxn modelId="{ED34FDD1-5B98-4B04-B6D3-79143CC2A2EA}" type="presParOf" srcId="{2FF4FF21-078E-4311-873F-6C14E13FA257}" destId="{035A0453-9BDC-45F4-B2E2-92A8125FF1FF}" srcOrd="0" destOrd="0" presId="urn:microsoft.com/office/officeart/2008/layout/LinedList"/>
    <dgm:cxn modelId="{5662C1CF-C775-4BF1-94A0-693A3C08FCA1}" type="presParOf" srcId="{2FF4FF21-078E-4311-873F-6C14E13FA257}" destId="{8B618C67-FEAE-4227-83B1-0EBB0230827C}" srcOrd="1" destOrd="0" presId="urn:microsoft.com/office/officeart/2008/layout/LinedList"/>
    <dgm:cxn modelId="{B71F170D-DA1A-4FE6-9CE7-11A93FF85E8B}" type="presParOf" srcId="{2FF4FF21-078E-4311-873F-6C14E13FA257}" destId="{ECEC03EC-D418-4AAE-A5EC-6E60E6E36BA8}" srcOrd="2" destOrd="0" presId="urn:microsoft.com/office/officeart/2008/layout/LinedList"/>
    <dgm:cxn modelId="{67F7ECA6-C126-4A5D-B6CD-8A9AF93F48E0}" type="presParOf" srcId="{9F8FC304-6BD9-4329-A530-7A446DEAD7D6}" destId="{9462638F-CEBF-4541-9B11-D23EF8822567}" srcOrd="8" destOrd="0" presId="urn:microsoft.com/office/officeart/2008/layout/LinedList"/>
    <dgm:cxn modelId="{5DF54D15-61CC-463A-B3C6-4134C5D0486B}" type="presParOf" srcId="{9F8FC304-6BD9-4329-A530-7A446DEAD7D6}" destId="{BA8CFAE8-CFAE-4E13-9CAD-11EE55939184}" srcOrd="9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381CDE-8216-44E6-A3C2-F515848E4C29}">
      <dsp:nvSpPr>
        <dsp:cNvPr id="0" name=""/>
        <dsp:cNvSpPr/>
      </dsp:nvSpPr>
      <dsp:spPr>
        <a:xfrm>
          <a:off x="0" y="0"/>
          <a:ext cx="60960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D4D9E8-DCAC-4A3D-B87F-8882EA61AD07}">
      <dsp:nvSpPr>
        <dsp:cNvPr id="0" name=""/>
        <dsp:cNvSpPr/>
      </dsp:nvSpPr>
      <dsp:spPr>
        <a:xfrm>
          <a:off x="0" y="0"/>
          <a:ext cx="1219200" cy="4064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err="1" smtClean="0"/>
            <a:t>Problemas</a:t>
          </a:r>
          <a:endParaRPr lang="es-MX" sz="1700" kern="1200" dirty="0"/>
        </a:p>
      </dsp:txBody>
      <dsp:txXfrm>
        <a:off x="0" y="0"/>
        <a:ext cx="1219200" cy="4064000"/>
      </dsp:txXfrm>
    </dsp:sp>
    <dsp:sp modelId="{8AF0566C-2CB0-4BC9-AA7B-61FBAE807B6A}">
      <dsp:nvSpPr>
        <dsp:cNvPr id="0" name=""/>
        <dsp:cNvSpPr/>
      </dsp:nvSpPr>
      <dsp:spPr>
        <a:xfrm>
          <a:off x="1310640" y="63500"/>
          <a:ext cx="4785360" cy="12699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A </a:t>
          </a:r>
          <a:r>
            <a:rPr lang="en-US" sz="3200" kern="1200" dirty="0" err="1" smtClean="0"/>
            <a:t>tres</a:t>
          </a:r>
          <a:r>
            <a:rPr lang="en-US" sz="3200" kern="1200" dirty="0" smtClean="0"/>
            <a:t> </a:t>
          </a:r>
          <a:r>
            <a:rPr lang="es-MX" sz="3200" kern="1200" dirty="0" smtClean="0"/>
            <a:t>años del proyecto, no hay resultados claros.</a:t>
          </a:r>
          <a:endParaRPr lang="es-MX" sz="3200" kern="1200" dirty="0"/>
        </a:p>
      </dsp:txBody>
      <dsp:txXfrm>
        <a:off x="1310640" y="63500"/>
        <a:ext cx="4785360" cy="1269999"/>
      </dsp:txXfrm>
    </dsp:sp>
    <dsp:sp modelId="{51932846-CAFC-41D8-908E-060A22039F5A}">
      <dsp:nvSpPr>
        <dsp:cNvPr id="0" name=""/>
        <dsp:cNvSpPr/>
      </dsp:nvSpPr>
      <dsp:spPr>
        <a:xfrm>
          <a:off x="1219199" y="1333499"/>
          <a:ext cx="48768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D0A614F-33D6-4268-A8A8-B403C6765A29}">
      <dsp:nvSpPr>
        <dsp:cNvPr id="0" name=""/>
        <dsp:cNvSpPr/>
      </dsp:nvSpPr>
      <dsp:spPr>
        <a:xfrm>
          <a:off x="1310640" y="1396999"/>
          <a:ext cx="4785360" cy="12699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MX" sz="3200" kern="1200" dirty="0" smtClean="0"/>
            <a:t>Los costos ascienden a más de 60 </a:t>
          </a:r>
          <a:r>
            <a:rPr lang="es-MX" sz="3200" kern="1200" dirty="0" err="1" smtClean="0"/>
            <a:t>mdd</a:t>
          </a:r>
          <a:endParaRPr lang="es-MX" sz="3200" kern="1200" dirty="0"/>
        </a:p>
      </dsp:txBody>
      <dsp:txXfrm>
        <a:off x="1310640" y="1396999"/>
        <a:ext cx="4785360" cy="1269999"/>
      </dsp:txXfrm>
    </dsp:sp>
    <dsp:sp modelId="{60A0F715-0168-4F54-9781-77583B0A40E0}">
      <dsp:nvSpPr>
        <dsp:cNvPr id="0" name=""/>
        <dsp:cNvSpPr/>
      </dsp:nvSpPr>
      <dsp:spPr>
        <a:xfrm>
          <a:off x="1219199" y="2666999"/>
          <a:ext cx="48768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B618C67-FEAE-4227-83B1-0EBB0230827C}">
      <dsp:nvSpPr>
        <dsp:cNvPr id="0" name=""/>
        <dsp:cNvSpPr/>
      </dsp:nvSpPr>
      <dsp:spPr>
        <a:xfrm>
          <a:off x="1310640" y="2730499"/>
          <a:ext cx="4785360" cy="12699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MX" sz="3200" kern="1200" dirty="0" smtClean="0"/>
            <a:t>Se esta perdiendo fe en </a:t>
          </a:r>
          <a:r>
            <a:rPr lang="es-MX" sz="3200" kern="1200" dirty="0" err="1" smtClean="0"/>
            <a:t>big</a:t>
          </a:r>
          <a:r>
            <a:rPr lang="es-MX" sz="3200" kern="1200" dirty="0" smtClean="0"/>
            <a:t> data.</a:t>
          </a:r>
          <a:endParaRPr lang="es-MX" sz="3200" kern="1200" dirty="0"/>
        </a:p>
      </dsp:txBody>
      <dsp:txXfrm>
        <a:off x="1310640" y="2730499"/>
        <a:ext cx="4785360" cy="1269999"/>
      </dsp:txXfrm>
    </dsp:sp>
    <dsp:sp modelId="{9462638F-CEBF-4541-9B11-D23EF8822567}">
      <dsp:nvSpPr>
        <dsp:cNvPr id="0" name=""/>
        <dsp:cNvSpPr/>
      </dsp:nvSpPr>
      <dsp:spPr>
        <a:xfrm>
          <a:off x="1219199" y="4000499"/>
          <a:ext cx="48768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gif>
</file>

<file path=ppt/media/image10.png>
</file>

<file path=ppt/media/image11.png>
</file>

<file path=ppt/media/image12.jpeg>
</file>

<file path=ppt/media/image13.png>
</file>

<file path=ppt/media/image14.jpeg>
</file>

<file path=ppt/media/image15.jpeg>
</file>

<file path=ppt/media/image16.jpeg>
</file>

<file path=ppt/media/image17.jpeg>
</file>

<file path=ppt/media/image18.png>
</file>

<file path=ppt/media/image19.jpeg>
</file>

<file path=ppt/media/image2.png>
</file>

<file path=ppt/media/image20.png>
</file>

<file path=ppt/media/image21.jpeg>
</file>

<file path=ppt/media/image22.png>
</file>

<file path=ppt/media/image23.png>
</file>

<file path=ppt/media/image24.jpeg>
</file>

<file path=ppt/media/image25.jpeg>
</file>

<file path=ppt/media/image26.png>
</file>

<file path=ppt/media/image27.jpeg>
</file>

<file path=ppt/media/image28.png>
</file>

<file path=ppt/media/image29.png>
</file>

<file path=ppt/media/image3.jpg>
</file>

<file path=ppt/media/image4.gif>
</file>

<file path=ppt/media/image5.png>
</file>

<file path=ppt/media/image6.jpeg>
</file>

<file path=ppt/media/image7.jpeg>
</file>

<file path=ppt/media/image8.tmp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44302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02916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9813344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52662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06981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39129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A500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  <a:solidFill>
            <a:srgbClr val="7DABFF"/>
          </a:solidFill>
        </p:grpSpPr>
        <p:sp>
          <p:nvSpPr>
            <p:cNvPr id="12" name="Google Shape;12;p2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4" name="Google Shape;14;p2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  <a:solidFill>
            <a:srgbClr val="CC092F"/>
          </a:solidFill>
        </p:grpSpPr>
        <p:sp>
          <p:nvSpPr>
            <p:cNvPr id="15" name="Google Shape;15;p2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3677236" y="4278349"/>
            <a:ext cx="5480829" cy="432996"/>
            <a:chOff x="5582265" y="4646738"/>
            <a:chExt cx="5480829" cy="432996"/>
          </a:xfrm>
        </p:grpSpPr>
        <p:sp>
          <p:nvSpPr>
            <p:cNvPr id="18" name="Google Shape;18;p2"/>
            <p:cNvSpPr/>
            <p:nvPr/>
          </p:nvSpPr>
          <p:spPr>
            <a:xfrm rot="10800000">
              <a:off x="5582265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" name="Google Shape;19;p2"/>
            <p:cNvGrpSpPr/>
            <p:nvPr/>
          </p:nvGrpSpPr>
          <p:grpSpPr>
            <a:xfrm flipH="1">
              <a:off x="5585232" y="4646738"/>
              <a:ext cx="5477861" cy="304551"/>
              <a:chOff x="-24158748" y="330075"/>
              <a:chExt cx="30568423" cy="169950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24158748" y="330081"/>
                <a:ext cx="289080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710175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29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59" y="1384301"/>
            <a:ext cx="3703320" cy="3017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384301"/>
            <a:ext cx="3703320" cy="3017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2/10/2020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9927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1936751"/>
            <a:ext cx="3703320" cy="25336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1936751"/>
            <a:ext cx="3703320" cy="25336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2/10/2020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3745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2/10/2020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3517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2/10/2020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50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548640"/>
            <a:ext cx="4869180" cy="39433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534343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4844839"/>
            <a:ext cx="1963883" cy="273844"/>
          </a:xfrm>
        </p:spPr>
        <p:txBody>
          <a:bodyPr/>
          <a:lstStyle>
            <a:lvl1pPr algn="l">
              <a:defRPr/>
            </a:lvl1pPr>
          </a:lstStyle>
          <a:p>
            <a:fld id="{00DBF6A6-50B5-43C4-86A5-B2443BF00A40}" type="datetimeFigureOut">
              <a:rPr lang="en-US" smtClean="0"/>
              <a:t>2/10/2020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4844839"/>
            <a:ext cx="3486150" cy="273844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3158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714750"/>
            <a:ext cx="9141619" cy="14287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368630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3806190"/>
            <a:ext cx="7584948" cy="617220"/>
          </a:xfrm>
        </p:spPr>
        <p:txBody>
          <a:bodyPr lIns="91440" tIns="0" rIns="91440" bIns="0"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3686307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4430267"/>
            <a:ext cx="7584948" cy="44577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2/10/2020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2087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2/10/2020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6382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11084"/>
            <a:ext cx="1971675" cy="43180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11083"/>
            <a:ext cx="5800725" cy="4318067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2/10/2020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35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>
            <a:off x="5697214" y="2635519"/>
            <a:ext cx="889200" cy="2964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25" name="Google Shape;25;p3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26" name="Google Shape;26;p3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28" name="Google Shape;28;p3"/>
          <p:cNvGrpSpPr/>
          <p:nvPr/>
        </p:nvGrpSpPr>
        <p:grpSpPr>
          <a:xfrm rot="10800000" flipH="1">
            <a:off x="-2" y="2924826"/>
            <a:ext cx="6589087" cy="2027268"/>
            <a:chOff x="-9894852" y="-4493254"/>
            <a:chExt cx="21200407" cy="6522740"/>
          </a:xfrm>
        </p:grpSpPr>
        <p:sp>
          <p:nvSpPr>
            <p:cNvPr id="29" name="Google Shape;29;p3"/>
            <p:cNvSpPr/>
            <p:nvPr/>
          </p:nvSpPr>
          <p:spPr>
            <a:xfrm>
              <a:off x="-9894852" y="-4493114"/>
              <a:ext cx="146853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31" name="Google Shape;31;p3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32" name="Google Shape;32;p3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" name="Google Shape;33;p3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34" name="Google Shape;34;p3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3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3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37" name="Google Shape;37;p3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3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9" name="Google Shape;39;p3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5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63" name="Google Shape;63;p5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64" name="Google Shape;64;p5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65" name="Google Shape;65;p5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67" name="Google Shape;67;p5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68" name="Google Shape;68;p5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9" name="Google Shape;69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70" name="Google Shape;70;p5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71" name="Google Shape;71;p5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" name="Google Shape;72;p5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73" name="Google Shape;73;p5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" name="Google Shape;75;p5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76" name="Google Shape;76;p5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5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8" name="Google Shape;78;p5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▰"/>
              <a:defRPr/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SzPts val="2400"/>
              <a:buChar char="▻"/>
              <a:defRPr/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pic>
        <p:nvPicPr>
          <p:cNvPr id="21" name="Imagen 2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7" y="270850"/>
            <a:ext cx="1238277" cy="1009650"/>
          </a:xfrm>
          <a:prstGeom prst="rect">
            <a:avLst/>
          </a:prstGeom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0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164" name="Google Shape;164;p10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165" name="Google Shape;165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6" name="Google Shape;166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67" name="Google Shape;167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0" name="Google Shape;170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2" name="Google Shape;172;p10"/>
          <p:cNvGrpSpPr/>
          <p:nvPr/>
        </p:nvGrpSpPr>
        <p:grpSpPr>
          <a:xfrm rot="10800000">
            <a:off x="-8" y="-2"/>
            <a:ext cx="2202830" cy="670795"/>
            <a:chOff x="5575242" y="4472723"/>
            <a:chExt cx="2202830" cy="670795"/>
          </a:xfrm>
        </p:grpSpPr>
        <p:sp>
          <p:nvSpPr>
            <p:cNvPr id="173" name="Google Shape;173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4" name="Google Shape;174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75" name="Google Shape;175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7" name="Google Shape;177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8" name="Google Shape;178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19" name="Imagen 1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7" y="270850"/>
            <a:ext cx="1238277" cy="1009650"/>
          </a:xfrm>
          <a:prstGeom prst="rect">
            <a:avLst/>
          </a:prstGeom>
        </p:spPr>
      </p:pic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2/10/2020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2182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4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44" name="Google Shape;44;p4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45" name="Google Shape;45;p4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47" name="Google Shape;47;p4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</p:grpSpPr>
        <p:sp>
          <p:nvSpPr>
            <p:cNvPr id="48" name="Google Shape;48;p4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49" name="Google Shape;49;p4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sp>
        <p:nvSpPr>
          <p:cNvPr id="50" name="Google Shape;50;p4"/>
          <p:cNvSpPr txBox="1">
            <a:spLocks noGrp="1"/>
          </p:cNvSpPr>
          <p:nvPr>
            <p:ph type="body" idx="1"/>
          </p:nvPr>
        </p:nvSpPr>
        <p:spPr>
          <a:xfrm>
            <a:off x="829775" y="1202000"/>
            <a:ext cx="5090700" cy="2745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3000"/>
              <a:buChar char="▰"/>
              <a:defRPr sz="3000" i="1">
                <a:solidFill>
                  <a:srgbClr val="FFFFFF"/>
                </a:solidFill>
              </a:defRPr>
            </a:lvl1pPr>
            <a:lvl2pPr marL="914400" lvl="1" indent="-419100" rtl="0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2pPr>
            <a:lvl3pPr marL="1371600" lvl="2" indent="-419100" rtl="0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3pPr>
            <a:lvl4pPr marL="1828800" lvl="3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4pPr>
            <a:lvl5pPr marL="2286000" lvl="4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5pPr>
            <a:lvl6pPr marL="2743200" lvl="5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6pPr>
            <a:lvl7pPr marL="3200400" lvl="6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7pPr>
            <a:lvl8pPr marL="3657600" lvl="7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8pPr>
            <a:lvl9pPr marL="4114800" lvl="8" indent="-41910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4"/>
          <p:cNvSpPr txBox="1"/>
          <p:nvPr/>
        </p:nvSpPr>
        <p:spPr>
          <a:xfrm>
            <a:off x="286600" y="1014575"/>
            <a:ext cx="6765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rgbClr val="FF9800"/>
                </a:solidFill>
              </a:rPr>
              <a:t>“</a:t>
            </a:r>
            <a:endParaRPr sz="7200" b="1">
              <a:solidFill>
                <a:srgbClr val="FF9800"/>
              </a:solidFill>
            </a:endParaRPr>
          </a:p>
        </p:txBody>
      </p:sp>
      <p:grpSp>
        <p:nvGrpSpPr>
          <p:cNvPr id="52" name="Google Shape;52;p4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53" name="Google Shape;53;p4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" name="Google Shape;54;p4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55" name="Google Shape;55;p4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4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" name="Google Shape;57;p4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58" name="Google Shape;58;p4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4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0" name="Google Shape;60;p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6385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5"/>
            <a:ext cx="7543800" cy="85725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2/10/2020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97575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2/10/2020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77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69214"/>
            <a:ext cx="7543800" cy="267462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3339846"/>
            <a:ext cx="7543800" cy="85725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2/10/2020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82600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▰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6" r:id="rId4"/>
    <p:sldLayoutId id="2147483658" r:id="rId5"/>
    <p:sldLayoutId id="2147483659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4800600"/>
            <a:ext cx="91440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4750737"/>
            <a:ext cx="9144001" cy="494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301"/>
            <a:ext cx="7543800" cy="301752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4844839"/>
            <a:ext cx="18542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rgbClr val="FFFFFF"/>
                </a:solidFill>
              </a:defRPr>
            </a:lvl1pPr>
          </a:lstStyle>
          <a:p>
            <a:fld id="{00DBF6A6-50B5-43C4-86A5-B2443BF00A40}" type="datetimeFigureOut">
              <a:rPr lang="en-US" smtClean="0"/>
              <a:t>2/10/2020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4844839"/>
            <a:ext cx="36171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4844839"/>
            <a:ext cx="9840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303384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1524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tmp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annualreports.com/" TargetMode="Externa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s://www.mckinsey.com/business-functions/mckinsey-analytics/our-insights/the-executives-ai-playbook?page=industries/" TargetMode="External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7.jpeg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8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18784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Introducción a la Ciencia de Datos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657"/>
            <a:ext cx="3328827" cy="951093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873303" y="2969231"/>
            <a:ext cx="36473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 smtClean="0">
                <a:solidFill>
                  <a:srgbClr val="FFC000"/>
                </a:solidFill>
              </a:rPr>
              <a:t>Dr. Leon Felipe Palafox Novack</a:t>
            </a:r>
          </a:p>
          <a:p>
            <a:r>
              <a:rPr lang="es-MX" sz="1600" b="1" dirty="0" smtClean="0">
                <a:solidFill>
                  <a:srgbClr val="FFC000"/>
                </a:solidFill>
              </a:rPr>
              <a:t>lpalafox@up.edu.mx</a:t>
            </a:r>
            <a:endParaRPr lang="es-MX" sz="1600" b="1" dirty="0">
              <a:solidFill>
                <a:srgbClr val="FFC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a 1"/>
          <p:cNvGraphicFramePr/>
          <p:nvPr>
            <p:extLst/>
          </p:nvPr>
        </p:nvGraphicFramePr>
        <p:xfrm>
          <a:off x="1524000" y="53975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693608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11</a:t>
            </a:fld>
            <a:endParaRPr lang="es-MX"/>
          </a:p>
        </p:txBody>
      </p:sp>
      <p:pic>
        <p:nvPicPr>
          <p:cNvPr id="3" name="Imagen 2" descr="Recorte de pantalla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891" y="816429"/>
            <a:ext cx="4598778" cy="3728482"/>
          </a:xfrm>
          <a:prstGeom prst="rect">
            <a:avLst/>
          </a:prstGeom>
        </p:spPr>
      </p:pic>
      <p:pic>
        <p:nvPicPr>
          <p:cNvPr id="1026" name="Picture 2" descr="https://findlogovector.com/wp-content/uploads/2018/12/banorte-logo-vecto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5897" y="1789610"/>
            <a:ext cx="3209546" cy="1783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93140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12</a:t>
            </a:fld>
            <a:endParaRPr lang="es-MX"/>
          </a:p>
        </p:txBody>
      </p:sp>
      <p:pic>
        <p:nvPicPr>
          <p:cNvPr id="2050" name="Picture 2" descr="http://www.inclusiondigital.mx/wp-content/uploads/2019/04/Cartera-de-cre%CC%81dito-2019-03-1024x495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7419" y="890664"/>
            <a:ext cx="6460581" cy="31230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45136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Creaci</a:t>
            </a:r>
            <a:r>
              <a:rPr lang="es-ES" dirty="0" err="1" smtClean="0"/>
              <a:t>ón</a:t>
            </a:r>
            <a:r>
              <a:rPr lang="es-ES" dirty="0" smtClean="0"/>
              <a:t> de Valor con un modelo de ML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275" y="1491000"/>
            <a:ext cx="6132600" cy="3145500"/>
          </a:xfrm>
        </p:spPr>
        <p:txBody>
          <a:bodyPr/>
          <a:lstStyle/>
          <a:p>
            <a:r>
              <a:rPr lang="en-US" dirty="0" err="1" smtClean="0"/>
              <a:t>Apoyo</a:t>
            </a:r>
            <a:r>
              <a:rPr lang="en-US" dirty="0" smtClean="0"/>
              <a:t> de </a:t>
            </a:r>
            <a:r>
              <a:rPr lang="en-US" dirty="0" err="1" smtClean="0"/>
              <a:t>mandos</a:t>
            </a:r>
            <a:r>
              <a:rPr lang="en-US" dirty="0" smtClean="0"/>
              <a:t> </a:t>
            </a:r>
            <a:r>
              <a:rPr lang="en-US" dirty="0" err="1" smtClean="0"/>
              <a:t>superiores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Una </a:t>
            </a:r>
            <a:r>
              <a:rPr lang="en-US" u="sng" dirty="0" err="1" smtClean="0"/>
              <a:t>buena</a:t>
            </a:r>
            <a:r>
              <a:rPr lang="en-US" dirty="0" smtClean="0"/>
              <a:t> </a:t>
            </a:r>
            <a:r>
              <a:rPr lang="es-ES" dirty="0" smtClean="0"/>
              <a:t>área de Ciencia de Datos debe tener apoyo constante de los mandos altos.</a:t>
            </a:r>
          </a:p>
          <a:p>
            <a:pPr lvl="1"/>
            <a:r>
              <a:rPr lang="es-ES" dirty="0" smtClean="0"/>
              <a:t>Debe ser considerada un centro de ganancia, no un centro de costos.</a:t>
            </a:r>
          </a:p>
          <a:p>
            <a:pPr lvl="1"/>
            <a:endParaRPr lang="es-ES" dirty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8980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Creaci</a:t>
            </a:r>
            <a:r>
              <a:rPr lang="es-ES" dirty="0" err="1" smtClean="0"/>
              <a:t>ón</a:t>
            </a:r>
            <a:r>
              <a:rPr lang="es-ES" dirty="0" smtClean="0"/>
              <a:t> de Valor con un modelo de ML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Alineamiento</a:t>
            </a:r>
            <a:r>
              <a:rPr lang="en-US" dirty="0" smtClean="0"/>
              <a:t> con las </a:t>
            </a:r>
            <a:r>
              <a:rPr lang="en-US" dirty="0" err="1" smtClean="0"/>
              <a:t>otras</a:t>
            </a:r>
            <a:r>
              <a:rPr lang="en-US" dirty="0" smtClean="0"/>
              <a:t> </a:t>
            </a:r>
            <a:r>
              <a:rPr lang="es-ES" dirty="0" smtClean="0"/>
              <a:t>áreas.</a:t>
            </a:r>
          </a:p>
          <a:p>
            <a:pPr lvl="1"/>
            <a:r>
              <a:rPr lang="es-ES" dirty="0" smtClean="0"/>
              <a:t>Traspasar las ganancias logradas en el área de Ciencia de Datos a las otras.</a:t>
            </a:r>
          </a:p>
          <a:p>
            <a:pPr lvl="1"/>
            <a:r>
              <a:rPr lang="es-ES" dirty="0" smtClean="0"/>
              <a:t>El área de ciencia de datos trabaja con incentivos para ayudar a las otras áreas.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811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Partes esenciales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Datos</a:t>
            </a:r>
          </a:p>
          <a:p>
            <a:r>
              <a:rPr lang="es-MX" dirty="0" smtClean="0"/>
              <a:t>Problema bien definido</a:t>
            </a:r>
          </a:p>
          <a:p>
            <a:r>
              <a:rPr lang="es-MX" dirty="0" smtClean="0"/>
              <a:t>Participación de las áreas involucradas.</a:t>
            </a:r>
          </a:p>
          <a:p>
            <a:r>
              <a:rPr lang="es-MX" dirty="0" smtClean="0"/>
              <a:t>Metas claras y medibles</a:t>
            </a:r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79119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16</a:t>
            </a:fld>
            <a:endParaRPr lang="es-MX"/>
          </a:p>
        </p:txBody>
      </p:sp>
      <p:pic>
        <p:nvPicPr>
          <p:cNvPr id="2" name="Picture 2" descr="CrispD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2873" y="1219200"/>
            <a:ext cx="3327252" cy="333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uadroTexto 2"/>
          <p:cNvSpPr txBox="1"/>
          <p:nvPr/>
        </p:nvSpPr>
        <p:spPr>
          <a:xfrm>
            <a:off x="5105400" y="4552950"/>
            <a:ext cx="106311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1100" dirty="0" err="1" smtClean="0"/>
              <a:t>Wikicommons</a:t>
            </a:r>
            <a:endParaRPr lang="es-MX" sz="1100" dirty="0"/>
          </a:p>
        </p:txBody>
      </p:sp>
      <p:sp>
        <p:nvSpPr>
          <p:cNvPr id="5" name="Rectángulo 4"/>
          <p:cNvSpPr/>
          <p:nvPr/>
        </p:nvSpPr>
        <p:spPr>
          <a:xfrm>
            <a:off x="3171825" y="523875"/>
            <a:ext cx="2339462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3200" b="0" cap="none" spc="0" dirty="0" smtClean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CRISP-DM</a:t>
            </a:r>
            <a:endParaRPr lang="es-ES" sz="3200" b="0" cap="none" spc="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354165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CRISP-DM</a:t>
            </a:r>
            <a:endParaRPr lang="es-MX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sz="1800" dirty="0"/>
              <a:t>En Data </a:t>
            </a:r>
            <a:r>
              <a:rPr lang="es-ES" sz="1800" dirty="0" err="1"/>
              <a:t>Science</a:t>
            </a:r>
            <a:r>
              <a:rPr lang="es-ES" sz="1800" dirty="0"/>
              <a:t> usamos un esquema denominado </a:t>
            </a:r>
            <a:r>
              <a:rPr lang="es-ES" sz="1800" b="1" dirty="0"/>
              <a:t>CRISPDM</a:t>
            </a:r>
            <a:endParaRPr lang="es-ES" sz="1800" dirty="0"/>
          </a:p>
          <a:p>
            <a:pPr lvl="1"/>
            <a:r>
              <a:rPr lang="es-ES" sz="1800" dirty="0"/>
              <a:t>Entendimiento del Negocio</a:t>
            </a:r>
          </a:p>
          <a:p>
            <a:pPr lvl="1"/>
            <a:r>
              <a:rPr lang="es-ES" sz="1800" dirty="0"/>
              <a:t>Entendimiento de los Datos</a:t>
            </a:r>
          </a:p>
          <a:p>
            <a:pPr lvl="1"/>
            <a:r>
              <a:rPr lang="es-ES" sz="1800" dirty="0"/>
              <a:t>Preparación de los Datos</a:t>
            </a:r>
          </a:p>
          <a:p>
            <a:pPr lvl="1"/>
            <a:r>
              <a:rPr lang="es-ES" sz="1800" dirty="0"/>
              <a:t>Modelado</a:t>
            </a:r>
          </a:p>
          <a:p>
            <a:pPr lvl="1"/>
            <a:r>
              <a:rPr lang="es-ES" sz="1800" dirty="0"/>
              <a:t>Evaluación</a:t>
            </a:r>
          </a:p>
          <a:p>
            <a:pPr lvl="1"/>
            <a:r>
              <a:rPr lang="es-ES" sz="1800" dirty="0"/>
              <a:t>Despliegue</a:t>
            </a:r>
          </a:p>
          <a:p>
            <a:endParaRPr lang="es-MX" sz="18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17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008094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Entendimiento del negocio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sz="2000" dirty="0" smtClean="0"/>
              <a:t>Por </a:t>
            </a:r>
            <a:r>
              <a:rPr lang="es-ES" sz="2000" dirty="0"/>
              <a:t>lo general se utiliza un cuestionario, donde se preguntan cosas como:</a:t>
            </a:r>
          </a:p>
          <a:p>
            <a:pPr lvl="1"/>
            <a:r>
              <a:rPr lang="es-ES" sz="2000" dirty="0"/>
              <a:t>¿Cómo se genera valor en el negocio?</a:t>
            </a:r>
          </a:p>
          <a:p>
            <a:pPr lvl="1"/>
            <a:r>
              <a:rPr lang="es-ES" sz="2000" dirty="0"/>
              <a:t>¿Cuál es la cadena de valor del negocio?</a:t>
            </a:r>
          </a:p>
          <a:p>
            <a:pPr lvl="1"/>
            <a:r>
              <a:rPr lang="es-ES" sz="2000" dirty="0"/>
              <a:t>¿Qué datos se recaban en el negocio?</a:t>
            </a:r>
          </a:p>
          <a:p>
            <a:endParaRPr lang="es-MX" sz="20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18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215832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70" name="Picture 6" descr="Image result for cinepolis logo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4774" y="0"/>
            <a:ext cx="6915150" cy="5186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6" name="Picture 2" descr="Image result for coca cola company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6650" y="3378012"/>
            <a:ext cx="4629150" cy="86937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  <a:extLst/>
        </p:spPr>
      </p:pic>
    </p:spTree>
    <p:extLst>
      <p:ext uri="{BB962C8B-B14F-4D97-AF65-F5344CB8AC3E}">
        <p14:creationId xmlns:p14="http://schemas.microsoft.com/office/powerpoint/2010/main" val="36941356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 smtClean="0"/>
              <a:t>Noticias del día</a:t>
            </a:r>
            <a:endParaRPr lang="es-MX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 smtClean="0"/>
              <a:t>Qué ha pasado en el mundo de Data </a:t>
            </a:r>
            <a:r>
              <a:rPr lang="es-MX" dirty="0" err="1" smtClean="0"/>
              <a:t>Science</a:t>
            </a:r>
            <a:r>
              <a:rPr lang="es-MX" dirty="0" smtClean="0"/>
              <a:t>?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</a:t>
            </a:fld>
            <a:endParaRPr lang="es-MX"/>
          </a:p>
        </p:txBody>
      </p:sp>
      <p:sp>
        <p:nvSpPr>
          <p:cNvPr id="5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0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6073924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Entendimiento del negocio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sz="2000" dirty="0"/>
              <a:t>Esto se puede focalizar a las </a:t>
            </a:r>
            <a:r>
              <a:rPr lang="es-ES" sz="2000" dirty="0" smtClean="0"/>
              <a:t>diferentes </a:t>
            </a:r>
            <a:r>
              <a:rPr lang="es-ES" sz="2000" dirty="0"/>
              <a:t>unidades de negocio:</a:t>
            </a:r>
          </a:p>
          <a:p>
            <a:pPr lvl="1"/>
            <a:r>
              <a:rPr lang="es-ES" sz="2000" dirty="0"/>
              <a:t>Recursos Humanos</a:t>
            </a:r>
          </a:p>
          <a:p>
            <a:pPr lvl="1"/>
            <a:r>
              <a:rPr lang="es-ES" sz="2000" dirty="0"/>
              <a:t>Operaciones</a:t>
            </a:r>
          </a:p>
          <a:p>
            <a:pPr lvl="1"/>
            <a:r>
              <a:rPr lang="es-ES" sz="2000" dirty="0"/>
              <a:t>Ventas</a:t>
            </a:r>
          </a:p>
          <a:p>
            <a:pPr lvl="1"/>
            <a:r>
              <a:rPr lang="es-ES" sz="2000" dirty="0"/>
              <a:t>Legal</a:t>
            </a:r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20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220831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Recursos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>
                <a:hlinkClick r:id="rId2"/>
              </a:rPr>
              <a:t>http://www.annualreports.com</a:t>
            </a:r>
            <a:r>
              <a:rPr lang="es-MX" dirty="0" smtClean="0">
                <a:hlinkClick r:id="rId2"/>
              </a:rPr>
              <a:t>/</a:t>
            </a:r>
            <a:endParaRPr lang="es-MX" dirty="0" smtClean="0"/>
          </a:p>
          <a:p>
            <a:endParaRPr lang="es-MX" dirty="0"/>
          </a:p>
          <a:p>
            <a:r>
              <a:rPr lang="es-MX" dirty="0" smtClean="0"/>
              <a:t>Reportes a inversionistas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549005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20" name="Picture 4" descr="Image result for oil refiner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7743464" cy="5162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00319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Entendimiento de los Datos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Esto se atiende con otro cuestionario:</a:t>
            </a:r>
          </a:p>
          <a:p>
            <a:pPr lvl="1"/>
            <a:r>
              <a:rPr lang="es-MX" dirty="0" smtClean="0"/>
              <a:t>¿Cómo se capturan los datos?</a:t>
            </a:r>
          </a:p>
          <a:p>
            <a:pPr lvl="1"/>
            <a:r>
              <a:rPr lang="es-MX" dirty="0" smtClean="0"/>
              <a:t>¿Dónde se almacenan los datos?</a:t>
            </a:r>
          </a:p>
          <a:p>
            <a:pPr lvl="1"/>
            <a:r>
              <a:rPr lang="es-MX" dirty="0" smtClean="0"/>
              <a:t>¿Cómo se almacenan los datos?</a:t>
            </a:r>
          </a:p>
          <a:p>
            <a:pPr lvl="1"/>
            <a:r>
              <a:rPr lang="es-MX" dirty="0" smtClean="0"/>
              <a:t>¿Cómo se actualizan los datos?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242116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DB0E11-29D8-4FB2-8508-86872CFF976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698294"/>
            <a:ext cx="5257800" cy="766762"/>
          </a:xfrm>
        </p:spPr>
        <p:txBody>
          <a:bodyPr/>
          <a:lstStyle/>
          <a:p>
            <a:r>
              <a:rPr lang="es-MX" dirty="0">
                <a:solidFill>
                  <a:schemeClr val="tx1"/>
                </a:solidFill>
              </a:rPr>
              <a:t>Ciclo de vida del dato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A2D7A0-6483-40B4-BEFC-F3E231C213F9}"/>
              </a:ext>
            </a:extLst>
          </p:cNvPr>
          <p:cNvSpPr txBox="1"/>
          <p:nvPr/>
        </p:nvSpPr>
        <p:spPr>
          <a:xfrm>
            <a:off x="2475897" y="1265001"/>
            <a:ext cx="35493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000" b="1" dirty="0"/>
              <a:t>Cuantos datos se generan?</a:t>
            </a:r>
            <a:endParaRPr lang="en-US" sz="2000" b="1" dirty="0"/>
          </a:p>
        </p:txBody>
      </p:sp>
      <p:pic>
        <p:nvPicPr>
          <p:cNvPr id="2050" name="Picture 2" descr="Image result for drew brees throwing pas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942" y="1790700"/>
            <a:ext cx="4106157" cy="2737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mage result for hazard shooti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7700" y="1785891"/>
            <a:ext cx="4570411" cy="2742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05033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Gobierno y Administración del Dato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 smtClean="0"/>
              <a:t>Como administramos el dato</a:t>
            </a: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30902631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Temas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Ciclo</a:t>
            </a:r>
            <a:r>
              <a:rPr lang="en-US" dirty="0" smtClean="0"/>
              <a:t> de </a:t>
            </a:r>
            <a:r>
              <a:rPr lang="en-US" dirty="0" err="1" smtClean="0"/>
              <a:t>vida</a:t>
            </a:r>
            <a:r>
              <a:rPr lang="en-US" dirty="0" smtClean="0"/>
              <a:t> del </a:t>
            </a:r>
            <a:r>
              <a:rPr lang="en-US" dirty="0" err="1" smtClean="0"/>
              <a:t>Dato</a:t>
            </a:r>
            <a:endParaRPr lang="en-US" dirty="0" smtClean="0"/>
          </a:p>
          <a:p>
            <a:endParaRPr lang="en-US" sz="2100" dirty="0"/>
          </a:p>
          <a:p>
            <a:r>
              <a:rPr lang="en-US" sz="2100" dirty="0" err="1" smtClean="0"/>
              <a:t>Gobierno</a:t>
            </a:r>
            <a:r>
              <a:rPr lang="en-US" sz="2100" dirty="0" smtClean="0"/>
              <a:t> de </a:t>
            </a:r>
            <a:r>
              <a:rPr lang="en-US" sz="2100" dirty="0" err="1" smtClean="0"/>
              <a:t>Datos</a:t>
            </a:r>
            <a:endParaRPr lang="en-US" sz="2100" dirty="0" smtClean="0"/>
          </a:p>
          <a:p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21572229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DB0E11-29D8-4FB2-8508-86872CFF976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698294"/>
            <a:ext cx="5257800" cy="766762"/>
          </a:xfrm>
        </p:spPr>
        <p:txBody>
          <a:bodyPr/>
          <a:lstStyle/>
          <a:p>
            <a:r>
              <a:rPr lang="es-MX" dirty="0">
                <a:solidFill>
                  <a:schemeClr val="tx1"/>
                </a:solidFill>
              </a:rPr>
              <a:t>Ciclo de vida del dato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026" name="Picture 2" descr="http://assets.nydailynews.com/polopoly_fs/1.2667829.1465509915!/img/httpImage/image.jpg_gen/derivatives/article_750/nba.jpg">
            <a:extLst>
              <a:ext uri="{FF2B5EF4-FFF2-40B4-BE49-F238E27FC236}">
                <a16:creationId xmlns:a16="http://schemas.microsoft.com/office/drawing/2014/main" id="{2397E4E4-BCCB-4B69-BA14-416D62CA96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8684" y="1656746"/>
            <a:ext cx="4667696" cy="3099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AA2D7A0-6483-40B4-BEFC-F3E231C213F9}"/>
              </a:ext>
            </a:extLst>
          </p:cNvPr>
          <p:cNvSpPr txBox="1"/>
          <p:nvPr/>
        </p:nvSpPr>
        <p:spPr>
          <a:xfrm>
            <a:off x="2837847" y="1265001"/>
            <a:ext cx="35493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000" b="1" dirty="0"/>
              <a:t>Cuantos datos se generan?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914367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28</a:t>
            </a:fld>
            <a:endParaRPr lang="es-MX"/>
          </a:p>
        </p:txBody>
      </p:sp>
      <p:pic>
        <p:nvPicPr>
          <p:cNvPr id="3" name="Picture 2" descr="http://assets.sbnation.com/assets/1774877/Screen_Shot_2012-11-20_at_11.55.49_PM.png">
            <a:extLst>
              <a:ext uri="{FF2B5EF4-FFF2-40B4-BE49-F238E27FC236}">
                <a16:creationId xmlns:a16="http://schemas.microsoft.com/office/drawing/2014/main" id="{8686B2E1-42E0-4E06-9BB9-77F8AD6616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0828" y="580572"/>
            <a:ext cx="4917172" cy="3912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36948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29</a:t>
            </a:fld>
            <a:endParaRPr lang="es-MX"/>
          </a:p>
        </p:txBody>
      </p:sp>
      <p:pic>
        <p:nvPicPr>
          <p:cNvPr id="3" name="Picture 2" descr="http://assets.sbnation.com/assets/1774877/Screen_Shot_2012-11-20_at_11.55.49_PM.png">
            <a:extLst>
              <a:ext uri="{FF2B5EF4-FFF2-40B4-BE49-F238E27FC236}">
                <a16:creationId xmlns:a16="http://schemas.microsoft.com/office/drawing/2014/main" id="{57C8A2E7-9FA6-4BD4-A4B4-1A453E844B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615" y="1116104"/>
            <a:ext cx="2611415" cy="2077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rrow: Right 4">
            <a:extLst>
              <a:ext uri="{FF2B5EF4-FFF2-40B4-BE49-F238E27FC236}">
                <a16:creationId xmlns:a16="http://schemas.microsoft.com/office/drawing/2014/main" id="{2F8E30E1-667D-4161-9819-8C467B79F848}"/>
              </a:ext>
            </a:extLst>
          </p:cNvPr>
          <p:cNvSpPr/>
          <p:nvPr/>
        </p:nvSpPr>
        <p:spPr>
          <a:xfrm>
            <a:off x="3261076" y="1794833"/>
            <a:ext cx="1960775" cy="64102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ylinder 5">
            <a:extLst>
              <a:ext uri="{FF2B5EF4-FFF2-40B4-BE49-F238E27FC236}">
                <a16:creationId xmlns:a16="http://schemas.microsoft.com/office/drawing/2014/main" id="{8243DCA1-FCB6-425E-841F-E12277C1E6CE}"/>
              </a:ext>
            </a:extLst>
          </p:cNvPr>
          <p:cNvSpPr/>
          <p:nvPr/>
        </p:nvSpPr>
        <p:spPr>
          <a:xfrm>
            <a:off x="5836334" y="1116102"/>
            <a:ext cx="1781666" cy="199848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Score </a:t>
            </a:r>
            <a:r>
              <a:rPr lang="es-MX" dirty="0" err="1"/>
              <a:t>Database</a:t>
            </a:r>
            <a:endParaRPr lang="en-US" dirty="0"/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3AB8A6F9-C2DD-47FF-AE48-F88737AEA8CF}"/>
              </a:ext>
            </a:extLst>
          </p:cNvPr>
          <p:cNvSpPr txBox="1"/>
          <p:nvPr/>
        </p:nvSpPr>
        <p:spPr>
          <a:xfrm>
            <a:off x="4989324" y="3321544"/>
            <a:ext cx="43000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Que otra información va a la base de datos?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6759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</a:t>
            </a:fld>
            <a:endParaRPr lang="es-MX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1965" y="774151"/>
            <a:ext cx="5556501" cy="3738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71587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30</a:t>
            </a:fld>
            <a:endParaRPr lang="es-MX"/>
          </a:p>
        </p:txBody>
      </p:sp>
      <p:sp>
        <p:nvSpPr>
          <p:cNvPr id="3" name="Cylinder 3">
            <a:extLst>
              <a:ext uri="{FF2B5EF4-FFF2-40B4-BE49-F238E27FC236}">
                <a16:creationId xmlns:a16="http://schemas.microsoft.com/office/drawing/2014/main" id="{47E1671F-E76F-4D62-8A10-95B9A6E2157A}"/>
              </a:ext>
            </a:extLst>
          </p:cNvPr>
          <p:cNvSpPr/>
          <p:nvPr/>
        </p:nvSpPr>
        <p:spPr>
          <a:xfrm>
            <a:off x="930859" y="1372871"/>
            <a:ext cx="1781666" cy="199848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Score </a:t>
            </a:r>
            <a:r>
              <a:rPr lang="es-MX" dirty="0" err="1"/>
              <a:t>Database</a:t>
            </a:r>
            <a:endParaRPr lang="en-US" dirty="0"/>
          </a:p>
        </p:txBody>
      </p:sp>
      <p:pic>
        <p:nvPicPr>
          <p:cNvPr id="4" name="Picture 2" descr="http://academic2.strose.edu/math_and_science/avitabij/cis503fall06/answers3_files/image004.jpg">
            <a:extLst>
              <a:ext uri="{FF2B5EF4-FFF2-40B4-BE49-F238E27FC236}">
                <a16:creationId xmlns:a16="http://schemas.microsoft.com/office/drawing/2014/main" id="{7FE77DBC-FEA2-4EF9-94DE-DF9D1C497F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9945" y="1372871"/>
            <a:ext cx="4050225" cy="2418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9078155F-0A38-443A-A504-2689740CBC70}"/>
              </a:ext>
            </a:extLst>
          </p:cNvPr>
          <p:cNvSpPr/>
          <p:nvPr/>
        </p:nvSpPr>
        <p:spPr>
          <a:xfrm>
            <a:off x="3004757" y="2193003"/>
            <a:ext cx="1621410" cy="1791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11365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91C52-56CC-4007-9931-6BB2BAE4E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Ciclo de vida del dato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FF4AFE-EBD4-42D4-97AD-3A37B9A0F4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En que momento se destruye el dato?</a:t>
            </a:r>
          </a:p>
          <a:p>
            <a:endParaRPr lang="es-MX" dirty="0"/>
          </a:p>
          <a:p>
            <a:r>
              <a:rPr lang="es-MX" dirty="0"/>
              <a:t>Cuanto tiempo dura el dato?</a:t>
            </a:r>
          </a:p>
          <a:p>
            <a:endParaRPr lang="es-MX" dirty="0"/>
          </a:p>
          <a:p>
            <a:r>
              <a:rPr lang="es-MX" dirty="0"/>
              <a:t>Como se va a modificar el dato?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520544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En que momento se destruye el dato?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2000" dirty="0" smtClean="0"/>
              <a:t>El dato se destruye cuando se decide que no es útil para el negocio.</a:t>
            </a:r>
          </a:p>
          <a:p>
            <a:endParaRPr lang="es-MX" sz="2000" dirty="0"/>
          </a:p>
          <a:p>
            <a:r>
              <a:rPr lang="es-MX" sz="2000" dirty="0" smtClean="0"/>
              <a:t>El dato se destruye cuando se decide que su integridad ha sido comprometida.</a:t>
            </a:r>
          </a:p>
          <a:p>
            <a:endParaRPr lang="es-MX" sz="2000" dirty="0"/>
          </a:p>
          <a:p>
            <a:r>
              <a:rPr lang="es-MX" sz="2000" dirty="0" smtClean="0"/>
              <a:t>El dato se destruye cuando su ciclo de vida se ha cumplido.</a:t>
            </a:r>
            <a:endParaRPr lang="es-MX" sz="20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9487001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En que momento se destruye el dato?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En el ejemplo de basquetbol, se destruye un dato como un segundo en el que no sucedió nada relevante.</a:t>
            </a:r>
          </a:p>
          <a:p>
            <a:endParaRPr lang="es-MX" dirty="0"/>
          </a:p>
          <a:p>
            <a:r>
              <a:rPr lang="es-MX" dirty="0" smtClean="0"/>
              <a:t>Se destruyen datos como si se saludo con un amigo.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4529351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¿Cuánto tiempo dura el dato?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El dato dura la cantidad de tiempo necesaria para resolver un problema del negocio.</a:t>
            </a:r>
          </a:p>
          <a:p>
            <a:endParaRPr lang="es-MX" dirty="0"/>
          </a:p>
          <a:p>
            <a:pPr marL="76200" indent="0">
              <a:buNone/>
            </a:pPr>
            <a:r>
              <a:rPr lang="es-MX" dirty="0" smtClean="0"/>
              <a:t> 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3566133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Cuánto tiempo dura el dato?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En el ejemplo de basquetbol, la estadística dura hasta que no la necesitemos.</a:t>
            </a:r>
          </a:p>
          <a:p>
            <a:pPr lvl="1"/>
            <a:r>
              <a:rPr lang="es-MX" dirty="0" smtClean="0"/>
              <a:t>Jugador retirado?</a:t>
            </a:r>
          </a:p>
          <a:p>
            <a:pPr lvl="1"/>
            <a:r>
              <a:rPr lang="es-MX" dirty="0" smtClean="0"/>
              <a:t>Estadio destruido?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4155890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Como se va a modificar el dato?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Se debe tener total control de como se </a:t>
            </a:r>
            <a:r>
              <a:rPr lang="es-MX" dirty="0" err="1" smtClean="0"/>
              <a:t>módifica</a:t>
            </a:r>
            <a:r>
              <a:rPr lang="es-MX" dirty="0" smtClean="0"/>
              <a:t>.</a:t>
            </a:r>
          </a:p>
          <a:p>
            <a:endParaRPr lang="es-MX" dirty="0"/>
          </a:p>
          <a:p>
            <a:r>
              <a:rPr lang="es-MX" dirty="0" smtClean="0"/>
              <a:t>En que base de datos se  almacena</a:t>
            </a:r>
          </a:p>
          <a:p>
            <a:endParaRPr lang="es-MX" dirty="0"/>
          </a:p>
          <a:p>
            <a:r>
              <a:rPr lang="es-MX" dirty="0" smtClean="0"/>
              <a:t>Que tipo de transformación se le hace.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1841173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n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7098" y="357513"/>
            <a:ext cx="6095301" cy="4271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27819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38</a:t>
            </a:fld>
            <a:endParaRPr lang="es-MX"/>
          </a:p>
        </p:txBody>
      </p:sp>
      <p:pic>
        <p:nvPicPr>
          <p:cNvPr id="3" name="Picture 2" descr="http://www.cdmpaustralia.info/sites/default/files/styles/square/public/DAMA_logo_blk%20750%20750.jpg?itok=tY62VN-H">
            <a:extLst>
              <a:ext uri="{FF2B5EF4-FFF2-40B4-BE49-F238E27FC236}">
                <a16:creationId xmlns:a16="http://schemas.microsoft.com/office/drawing/2014/main" id="{83005E8B-BC4C-4175-965D-7D20EB61D1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7878" y="990412"/>
            <a:ext cx="3398363" cy="3398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092059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Machine </a:t>
            </a:r>
            <a:r>
              <a:rPr lang="es-MX" dirty="0" err="1" smtClean="0"/>
              <a:t>learning</a:t>
            </a:r>
            <a:r>
              <a:rPr lang="es-MX" dirty="0" smtClean="0"/>
              <a:t> como Casos de Uso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 smtClean="0"/>
              <a:t>Con que se come?</a:t>
            </a: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39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4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22835278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Anuncios parroquiales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 smtClean="0"/>
              <a:t>Proyecto Final</a:t>
            </a: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texto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Machine </a:t>
            </a:r>
            <a:r>
              <a:rPr lang="es-MX" dirty="0" err="1" smtClean="0"/>
              <a:t>Learning</a:t>
            </a:r>
            <a:r>
              <a:rPr lang="es-MX" dirty="0" smtClean="0"/>
              <a:t> es un de los elementos que mas valor generan en la industria de Data </a:t>
            </a:r>
            <a:r>
              <a:rPr lang="es-MX" dirty="0" err="1" smtClean="0"/>
              <a:t>Science</a:t>
            </a:r>
            <a:r>
              <a:rPr lang="es-MX" dirty="0" smtClean="0"/>
              <a:t>. 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40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8238474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Predicción</a:t>
            </a:r>
          </a:p>
          <a:p>
            <a:pPr lvl="1"/>
            <a:r>
              <a:rPr lang="es-MX" dirty="0" smtClean="0"/>
              <a:t>Queremos saber valores futuros de una variable.</a:t>
            </a:r>
          </a:p>
          <a:p>
            <a:r>
              <a:rPr lang="es-MX" dirty="0" smtClean="0"/>
              <a:t>Inferencia</a:t>
            </a:r>
          </a:p>
          <a:p>
            <a:pPr lvl="1"/>
            <a:r>
              <a:rPr lang="es-MX" dirty="0" smtClean="0"/>
              <a:t>Queremos saber el comportamiento de una variable.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1798832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Casos de uso para predicción.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8381977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Casos de uso para inferencia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9971316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Algoritmos de predicción:</a:t>
            </a:r>
          </a:p>
          <a:p>
            <a:pPr lvl="1"/>
            <a:r>
              <a:rPr lang="es-MX" dirty="0" smtClean="0"/>
              <a:t>Regresión</a:t>
            </a:r>
          </a:p>
          <a:p>
            <a:pPr lvl="1"/>
            <a:r>
              <a:rPr lang="es-MX" dirty="0" smtClean="0"/>
              <a:t>Clasificación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6273281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Trabajo grupal:</a:t>
            </a:r>
          </a:p>
          <a:p>
            <a:pPr lvl="1"/>
            <a:r>
              <a:rPr lang="es-MX" dirty="0" smtClean="0"/>
              <a:t>Elegir un caso de uso, buscar en internet y exponerlo rápidamente.</a:t>
            </a:r>
          </a:p>
          <a:p>
            <a:pPr lvl="1"/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7910990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46</a:t>
            </a:fld>
            <a:endParaRPr lang="es-MX"/>
          </a:p>
        </p:txBody>
      </p:sp>
      <p:pic>
        <p:nvPicPr>
          <p:cNvPr id="5" name="Imagen 4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9750" y="1228725"/>
            <a:ext cx="6713612" cy="2747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13186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Tarea:</a:t>
            </a:r>
          </a:p>
          <a:p>
            <a:pPr lvl="1"/>
            <a:r>
              <a:rPr lang="es-MX" dirty="0" smtClean="0"/>
              <a:t>Desarrollar el caso que eligieron:</a:t>
            </a:r>
          </a:p>
          <a:p>
            <a:pPr lvl="2"/>
            <a:r>
              <a:rPr lang="es-MX" dirty="0" smtClean="0"/>
              <a:t>Propuesta de valor </a:t>
            </a:r>
          </a:p>
          <a:p>
            <a:pPr lvl="2"/>
            <a:r>
              <a:rPr lang="es-MX" dirty="0" smtClean="0"/>
              <a:t>Implementación del proceso</a:t>
            </a:r>
          </a:p>
          <a:p>
            <a:pPr lvl="2"/>
            <a:r>
              <a:rPr lang="es-MX" dirty="0" smtClean="0"/>
              <a:t>Conclusiones y lecciones aprendidas.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47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2664906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Que es Big Data y como se relaciona con la Nube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 smtClean="0"/>
              <a:t>Con que se come?</a:t>
            </a: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48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3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43891308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5"/>
          <p:cNvSpPr txBox="1">
            <a:spLocks noGrp="1"/>
          </p:cNvSpPr>
          <p:nvPr>
            <p:ph type="body" idx="1"/>
          </p:nvPr>
        </p:nvSpPr>
        <p:spPr>
          <a:xfrm>
            <a:off x="829775" y="1202000"/>
            <a:ext cx="5090700" cy="27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i="0" dirty="0"/>
              <a:t>If we have data, let’s look at data. If all we have are opinions, let’s go with mine</a:t>
            </a:r>
            <a:endParaRPr lang="en" dirty="0" smtClean="0"/>
          </a:p>
          <a:p>
            <a:pPr marL="0" lvl="0" indent="0" algn="r">
              <a:buNone/>
            </a:pPr>
            <a:r>
              <a:rPr lang="es-MX" i="0" dirty="0" err="1"/>
              <a:t>Jim</a:t>
            </a:r>
            <a:r>
              <a:rPr lang="es-MX" i="0" dirty="0"/>
              <a:t> </a:t>
            </a:r>
            <a:r>
              <a:rPr lang="es-MX" i="0" dirty="0" err="1" smtClean="0"/>
              <a:t>Barksdale</a:t>
            </a:r>
            <a:endParaRPr lang="es-MX" i="0" dirty="0" smtClean="0"/>
          </a:p>
          <a:p>
            <a:pPr marL="0" lvl="0" indent="0" algn="r">
              <a:buNone/>
            </a:pPr>
            <a:r>
              <a:rPr lang="es-MX" i="0" dirty="0" err="1" smtClean="0"/>
              <a:t>Former</a:t>
            </a:r>
            <a:r>
              <a:rPr lang="es-MX" i="0" dirty="0" smtClean="0"/>
              <a:t> Netscape CEO</a:t>
            </a:r>
            <a:endParaRPr dirty="0"/>
          </a:p>
        </p:txBody>
      </p:sp>
      <p:sp>
        <p:nvSpPr>
          <p:cNvPr id="230" name="Google Shape;230;p15"/>
          <p:cNvSpPr txBox="1">
            <a:spLocks noGrp="1"/>
          </p:cNvSpPr>
          <p:nvPr>
            <p:ph type="sldNum" idx="4294967295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49</a:t>
            </a:fld>
            <a:endParaRPr/>
          </a:p>
        </p:txBody>
      </p:sp>
      <p:sp>
        <p:nvSpPr>
          <p:cNvPr id="231" name="Google Shape;231;p1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572671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6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Proyecto Final</a:t>
            </a:r>
            <a:endParaRPr dirty="0"/>
          </a:p>
        </p:txBody>
      </p:sp>
      <p:sp>
        <p:nvSpPr>
          <p:cNvPr id="237" name="Google Shape;237;p16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indent="0">
              <a:buNone/>
            </a:pPr>
            <a:r>
              <a:rPr lang="es-MX" dirty="0" smtClean="0"/>
              <a:t>El objetivo es que trabajen en el proyecto a lo largo del curso.</a:t>
            </a:r>
          </a:p>
          <a:p>
            <a:pPr marL="76200" indent="0">
              <a:buNone/>
            </a:pPr>
            <a:r>
              <a:rPr lang="es-MX" dirty="0" smtClean="0"/>
              <a:t>Conforme vayamos aprendiendo las herramientas, se recomienda las practiquen con sus propios datos.</a:t>
            </a:r>
          </a:p>
          <a:p>
            <a:pPr marL="76200" indent="0">
              <a:buNone/>
            </a:pPr>
            <a:r>
              <a:rPr lang="es-MX" dirty="0" smtClean="0"/>
              <a:t>Vayan formando sus equipos oportunamente.</a:t>
            </a:r>
            <a:endParaRPr lang="es-MX" dirty="0"/>
          </a:p>
        </p:txBody>
      </p:sp>
      <p:sp>
        <p:nvSpPr>
          <p:cNvPr id="238" name="Google Shape;238;p16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grpSp>
        <p:nvGrpSpPr>
          <p:cNvPr id="239" name="Google Shape;239;p16"/>
          <p:cNvGrpSpPr/>
          <p:nvPr/>
        </p:nvGrpSpPr>
        <p:grpSpPr>
          <a:xfrm>
            <a:off x="282216" y="590918"/>
            <a:ext cx="369505" cy="369505"/>
            <a:chOff x="2594050" y="1631825"/>
            <a:chExt cx="439625" cy="439625"/>
          </a:xfrm>
        </p:grpSpPr>
        <p:sp>
          <p:nvSpPr>
            <p:cNvPr id="240" name="Google Shape;240;p16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0" t="0" r="0" b="0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0" t="0" r="0" b="0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0" t="0" r="0" b="0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0" t="0" r="0" b="0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800" i="0" dirty="0"/>
              <a:t>Big data is like teenage sex: everyone talks about it, nobody really knows how to do it, everyone thinks everyone else is doing it, so everyone claims they are doing it...</a:t>
            </a:r>
            <a:endParaRPr lang="es-MX" sz="2800" dirty="0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50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6948249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Big Data</a:t>
            </a:r>
            <a:endParaRPr lang="es-MX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Se refiere al tratamiento de datos masivos:</a:t>
            </a:r>
          </a:p>
          <a:p>
            <a:pPr lvl="1"/>
            <a:r>
              <a:rPr lang="es-MX" dirty="0" smtClean="0"/>
              <a:t>Almacenamiento</a:t>
            </a:r>
          </a:p>
          <a:p>
            <a:pPr lvl="1"/>
            <a:r>
              <a:rPr lang="es-MX" dirty="0" smtClean="0"/>
              <a:t>Procesamiento</a:t>
            </a:r>
          </a:p>
          <a:p>
            <a:pPr lvl="1"/>
            <a:r>
              <a:rPr lang="es-MX" dirty="0" smtClean="0"/>
              <a:t>Análisis</a:t>
            </a:r>
          </a:p>
          <a:p>
            <a:pPr lvl="1"/>
            <a:r>
              <a:rPr lang="es-MX" dirty="0" smtClean="0"/>
              <a:t>Visualización</a:t>
            </a:r>
            <a:endParaRPr lang="es-MX" dirty="0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51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5304224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Big Data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Almacenamiento:</a:t>
            </a:r>
          </a:p>
          <a:p>
            <a:pPr lvl="1"/>
            <a:r>
              <a:rPr lang="es-MX" dirty="0" smtClean="0"/>
              <a:t>Data </a:t>
            </a:r>
            <a:r>
              <a:rPr lang="es-MX" dirty="0" err="1" smtClean="0"/>
              <a:t>Lakes</a:t>
            </a:r>
            <a:r>
              <a:rPr lang="es-MX" dirty="0" smtClean="0"/>
              <a:t>, Bases de Datos, Data </a:t>
            </a:r>
            <a:r>
              <a:rPr lang="es-MX" dirty="0" err="1" smtClean="0"/>
              <a:t>Warehouses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52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9197836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Big Data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Procesamiento:</a:t>
            </a:r>
          </a:p>
          <a:p>
            <a:pPr lvl="1"/>
            <a:r>
              <a:rPr lang="es-MX" dirty="0" smtClean="0"/>
              <a:t>Buscadores:</a:t>
            </a:r>
          </a:p>
          <a:p>
            <a:pPr lvl="2"/>
            <a:r>
              <a:rPr lang="es-MX" dirty="0" err="1" smtClean="0"/>
              <a:t>Solr</a:t>
            </a:r>
            <a:r>
              <a:rPr lang="es-MX" dirty="0" smtClean="0"/>
              <a:t> y </a:t>
            </a:r>
            <a:r>
              <a:rPr lang="es-MX" dirty="0" err="1" smtClean="0"/>
              <a:t>Elasticsearch</a:t>
            </a:r>
            <a:endParaRPr lang="es-MX" dirty="0" smtClean="0"/>
          </a:p>
          <a:p>
            <a:pPr lvl="1"/>
            <a:r>
              <a:rPr lang="es-MX" dirty="0" err="1" smtClean="0"/>
              <a:t>Hadoop</a:t>
            </a:r>
            <a:endParaRPr lang="es-MX" dirty="0" smtClean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53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6636902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Hadoop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Es almacenamiento/procesamiento en paralelo.</a:t>
            </a:r>
          </a:p>
          <a:p>
            <a:endParaRPr lang="es-MX" dirty="0"/>
          </a:p>
          <a:p>
            <a:endParaRPr lang="es-MX" dirty="0" smtClean="0"/>
          </a:p>
          <a:p>
            <a:endParaRPr lang="es-MX" dirty="0"/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54</a:t>
            </a:fld>
            <a:endParaRPr lang="es-MX"/>
          </a:p>
        </p:txBody>
      </p:sp>
      <p:pic>
        <p:nvPicPr>
          <p:cNvPr id="10242" name="Picture 2" descr="Image result for hadoop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0343" y="2550946"/>
            <a:ext cx="5747657" cy="1807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775841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Big Data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Análisis</a:t>
            </a:r>
          </a:p>
          <a:p>
            <a:pPr lvl="1"/>
            <a:r>
              <a:rPr lang="es-MX" dirty="0" err="1" smtClean="0"/>
              <a:t>Spark</a:t>
            </a:r>
            <a:r>
              <a:rPr lang="es-MX" dirty="0" smtClean="0"/>
              <a:t> (</a:t>
            </a:r>
            <a:r>
              <a:rPr lang="es-MX" dirty="0" err="1" smtClean="0"/>
              <a:t>Hadoop</a:t>
            </a:r>
            <a:r>
              <a:rPr lang="es-MX" dirty="0" smtClean="0"/>
              <a:t>)</a:t>
            </a:r>
          </a:p>
          <a:p>
            <a:pPr lvl="2"/>
            <a:r>
              <a:rPr lang="es-MX" dirty="0" err="1" smtClean="0"/>
              <a:t>Rspark</a:t>
            </a:r>
            <a:r>
              <a:rPr lang="es-MX" dirty="0" smtClean="0"/>
              <a:t>, </a:t>
            </a:r>
            <a:r>
              <a:rPr lang="es-MX" dirty="0" err="1" smtClean="0"/>
              <a:t>PySpark</a:t>
            </a:r>
            <a:endParaRPr lang="es-MX" dirty="0" smtClean="0"/>
          </a:p>
          <a:p>
            <a:pPr lvl="1"/>
            <a:r>
              <a:rPr lang="es-MX" dirty="0" smtClean="0"/>
              <a:t>SASS</a:t>
            </a:r>
          </a:p>
          <a:p>
            <a:pPr lvl="1"/>
            <a:r>
              <a:rPr lang="es-MX" dirty="0" smtClean="0"/>
              <a:t>SAP Hana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55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61453250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Big Data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Visualización</a:t>
            </a:r>
          </a:p>
          <a:p>
            <a:pPr lvl="1"/>
            <a:r>
              <a:rPr lang="es-MX" dirty="0" err="1" smtClean="0"/>
              <a:t>PowerBI</a:t>
            </a:r>
            <a:r>
              <a:rPr lang="es-MX" dirty="0" smtClean="0"/>
              <a:t> (Microsoft)</a:t>
            </a:r>
          </a:p>
          <a:p>
            <a:pPr lvl="1"/>
            <a:r>
              <a:rPr lang="es-MX" dirty="0" err="1" smtClean="0"/>
              <a:t>Tableau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56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3945832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Características de Big Data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Que características creen que tiene Big Data?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57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2443118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Características de Big Data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No cabe en una sola maquina</a:t>
            </a:r>
          </a:p>
          <a:p>
            <a:r>
              <a:rPr lang="es-MX" dirty="0" smtClean="0"/>
              <a:t>Se necesitan muchas maquinas en paralelo para procesar/almacenar los datos.</a:t>
            </a:r>
          </a:p>
          <a:p>
            <a:r>
              <a:rPr lang="es-MX" dirty="0" smtClean="0"/>
              <a:t>Se necesita mucho personal técnico para administrarlo</a:t>
            </a:r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58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5508547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59</a:t>
            </a:fld>
            <a:endParaRPr lang="es-MX"/>
          </a:p>
        </p:txBody>
      </p:sp>
      <p:pic>
        <p:nvPicPr>
          <p:cNvPr id="8194" name="Picture 2" descr="Image result for cloud computing comic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4034" y="693700"/>
            <a:ext cx="4242252" cy="394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09074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Recursos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Los tutoriales de Python van a estar disponibles toda la clase</a:t>
            </a:r>
          </a:p>
          <a:p>
            <a:r>
              <a:rPr lang="es-MX" dirty="0" smtClean="0"/>
              <a:t>El machote para el reporte final ya esta en la pagina </a:t>
            </a:r>
            <a:r>
              <a:rPr lang="es-MX" smtClean="0"/>
              <a:t>web.</a:t>
            </a:r>
            <a:endParaRPr lang="es-MX" dirty="0" smtClean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1850899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Cloud Computing</a:t>
            </a:r>
            <a:endParaRPr lang="es-MX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Son maquinas que están en algún lugar del universo:</a:t>
            </a:r>
          </a:p>
          <a:p>
            <a:pPr lvl="1"/>
            <a:r>
              <a:rPr lang="es-MX" dirty="0" smtClean="0"/>
              <a:t>Otro estado</a:t>
            </a:r>
          </a:p>
          <a:p>
            <a:pPr lvl="1"/>
            <a:r>
              <a:rPr lang="es-MX" dirty="0" smtClean="0"/>
              <a:t>Otro país</a:t>
            </a:r>
          </a:p>
          <a:p>
            <a:pPr lvl="1"/>
            <a:r>
              <a:rPr lang="es-MX" dirty="0" smtClean="0"/>
              <a:t>Otro continente</a:t>
            </a:r>
            <a:endParaRPr lang="es-MX" dirty="0"/>
          </a:p>
        </p:txBody>
      </p:sp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60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0389797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86D0C-1C85-4E20-9ADA-7F02CD1EEBB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92113"/>
            <a:ext cx="5257800" cy="766762"/>
          </a:xfrm>
        </p:spPr>
        <p:txBody>
          <a:bodyPr/>
          <a:lstStyle/>
          <a:p>
            <a:r>
              <a:rPr lang="es-MX" dirty="0"/>
              <a:t>Cloud and Data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3A25C2-6F0B-4A1F-8B49-839562E7BE4F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470025"/>
            <a:ext cx="3651250" cy="1489075"/>
          </a:xfrm>
        </p:spPr>
        <p:txBody>
          <a:bodyPr/>
          <a:lstStyle/>
          <a:p>
            <a:r>
              <a:rPr lang="es-MX" dirty="0"/>
              <a:t>Hay tres servicios de </a:t>
            </a:r>
            <a:r>
              <a:rPr lang="es-MX" dirty="0" err="1"/>
              <a:t>cloud</a:t>
            </a:r>
            <a:r>
              <a:rPr lang="es-MX" dirty="0"/>
              <a:t> (bueno, hay más):</a:t>
            </a:r>
          </a:p>
          <a:p>
            <a:endParaRPr lang="es-MX" dirty="0"/>
          </a:p>
          <a:p>
            <a:endParaRPr lang="en-US" dirty="0"/>
          </a:p>
        </p:txBody>
      </p:sp>
      <p:pic>
        <p:nvPicPr>
          <p:cNvPr id="10242" name="Picture 2" descr="Resultado de imagen para amazon logo">
            <a:extLst>
              <a:ext uri="{FF2B5EF4-FFF2-40B4-BE49-F238E27FC236}">
                <a16:creationId xmlns:a16="http://schemas.microsoft.com/office/drawing/2014/main" id="{00CF0B92-A207-4AD5-9A83-228249A401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642" y="2215049"/>
            <a:ext cx="2340466" cy="857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 descr="Resultado de imagen para google logo">
            <a:extLst>
              <a:ext uri="{FF2B5EF4-FFF2-40B4-BE49-F238E27FC236}">
                <a16:creationId xmlns:a16="http://schemas.microsoft.com/office/drawing/2014/main" id="{A045F9E4-F7A9-4588-AD4A-EED7CF7753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0054" y="2342166"/>
            <a:ext cx="1947813" cy="1460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6" name="Picture 6" descr="Resultado de imagen para microsoft logo">
            <a:extLst>
              <a:ext uri="{FF2B5EF4-FFF2-40B4-BE49-F238E27FC236}">
                <a16:creationId xmlns:a16="http://schemas.microsoft.com/office/drawing/2014/main" id="{FA5F1A1F-AD3E-4835-A63B-BD4511D733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1802" y="3072595"/>
            <a:ext cx="2283860" cy="13193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149341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25C8D2C1-DA83-420D-9635-D52CE066B5D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434F74C9-6A0B-409E-AD1C-45B58BE91BB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5486A9D-1265-4B57-91E6-68E666B978BC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266" name="Picture 2" descr="Resultado de imagen para gartner quadrant cloud 2017">
            <a:extLst>
              <a:ext uri="{FF2B5EF4-FFF2-40B4-BE49-F238E27FC236}">
                <a16:creationId xmlns:a16="http://schemas.microsoft.com/office/drawing/2014/main" id="{401029DC-8127-4560-AE16-DF865C2865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59" r="2" b="2736"/>
          <a:stretch/>
        </p:blipFill>
        <p:spPr bwMode="auto">
          <a:xfrm>
            <a:off x="3479800" y="7"/>
            <a:ext cx="5664200" cy="5143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7" name="Rectangle 76">
            <a:extLst>
              <a:ext uri="{FF2B5EF4-FFF2-40B4-BE49-F238E27FC236}">
                <a16:creationId xmlns:a16="http://schemas.microsoft.com/office/drawing/2014/main" id="{90AA6468-80AC-4DDF-9CFB-C7A9507E203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2" y="0"/>
            <a:ext cx="3438551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4AB900CC-5074-4746-A1A4-AF640455BD4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3856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05489A-E4D2-4E9A-84C7-403D00A4C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480060"/>
            <a:ext cx="2744435" cy="2194560"/>
          </a:xfrm>
        </p:spPr>
        <p:txBody>
          <a:bodyPr vert="horz" lIns="68580" tIns="34290" rIns="68580" bIns="34290" rtlCol="0" anchor="b">
            <a:normAutofit/>
          </a:bodyPr>
          <a:lstStyle/>
          <a:p>
            <a:r>
              <a:rPr lang="en-US" sz="3300">
                <a:solidFill>
                  <a:srgbClr val="FFFFFF"/>
                </a:solidFill>
              </a:rPr>
              <a:t>Gartner Diagram</a:t>
            </a:r>
          </a:p>
        </p:txBody>
      </p:sp>
    </p:spTree>
    <p:extLst>
      <p:ext uri="{BB962C8B-B14F-4D97-AF65-F5344CB8AC3E}">
        <p14:creationId xmlns:p14="http://schemas.microsoft.com/office/powerpoint/2010/main" val="167757362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00B98-7A14-414D-926A-6176EDE53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Ventajas de la nube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35BDD0-5344-42BA-991C-468A2FCDDDB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s-MX" sz="1800" dirty="0"/>
              <a:t>Poder de procesamiento infinito</a:t>
            </a:r>
          </a:p>
          <a:p>
            <a:endParaRPr lang="es-MX" sz="1800" dirty="0"/>
          </a:p>
          <a:p>
            <a:r>
              <a:rPr lang="es-MX" sz="1800" dirty="0"/>
              <a:t>Capacidad de almacenamiento infinita.</a:t>
            </a:r>
          </a:p>
          <a:p>
            <a:endParaRPr lang="es-MX" sz="1800" dirty="0"/>
          </a:p>
          <a:p>
            <a:r>
              <a:rPr lang="es-MX" sz="1800" dirty="0"/>
              <a:t>De los mejores algoritmos y servicios al alcance de las manos.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921470538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64</a:t>
            </a:fld>
            <a:endParaRPr lang="es-MX"/>
          </a:p>
        </p:txBody>
      </p:sp>
      <p:pic>
        <p:nvPicPr>
          <p:cNvPr id="9218" name="Picture 2" descr="Image result for azure architectur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7632" y="822552"/>
            <a:ext cx="5156654" cy="37115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5705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400" dirty="0" smtClean="0"/>
              <a:t>Ciclo de vida de un proyecto de Ciencia de Datos</a:t>
            </a:r>
            <a:endParaRPr lang="es-MX" sz="2400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 smtClean="0"/>
              <a:t>¿Cómo aplicamos la ciencia de datos?</a:t>
            </a: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807163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Objetivos del ciclo de vida</a:t>
            </a:r>
            <a:endParaRPr lang="es-MX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¿Por qué tenemos que tener un ciclo bien definido?</a:t>
            </a:r>
          </a:p>
          <a:p>
            <a:endParaRPr lang="es-MX" dirty="0"/>
          </a:p>
          <a:p>
            <a:r>
              <a:rPr lang="es-MX" dirty="0" smtClean="0"/>
              <a:t>¿Que creen que se necesita para tener un ciclo bien definido?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8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54383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md anderson cancer center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9514" y="1"/>
            <a:ext cx="7754486" cy="5151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ibm watson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8063"/>
            <a:ext cx="5521979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2446143"/>
      </p:ext>
    </p:extLst>
  </p:cSld>
  <p:clrMapOvr>
    <a:masterClrMapping/>
  </p:clrMapOvr>
</p:sld>
</file>

<file path=ppt/theme/theme1.xml><?xml version="1.0" encoding="utf-8"?>
<a:theme xmlns:a="http://schemas.openxmlformats.org/drawingml/2006/main" name="Saler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2973</TotalTime>
  <Words>1060</Words>
  <Application>Microsoft Office PowerPoint</Application>
  <PresentationFormat>Presentación en pantalla (16:9)</PresentationFormat>
  <Paragraphs>242</Paragraphs>
  <Slides>64</Slides>
  <Notes>9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64</vt:i4>
      </vt:variant>
    </vt:vector>
  </HeadingPairs>
  <TitlesOfParts>
    <vt:vector size="72" baseType="lpstr">
      <vt:lpstr>Arvo</vt:lpstr>
      <vt:lpstr>Calibri</vt:lpstr>
      <vt:lpstr>Arial</vt:lpstr>
      <vt:lpstr>Calibri Light</vt:lpstr>
      <vt:lpstr>Roboto Condensed</vt:lpstr>
      <vt:lpstr>Roboto Condensed Light</vt:lpstr>
      <vt:lpstr>Salerio template</vt:lpstr>
      <vt:lpstr>Retrospect</vt:lpstr>
      <vt:lpstr>Introducción a la Ciencia de Datos</vt:lpstr>
      <vt:lpstr>Noticias del día</vt:lpstr>
      <vt:lpstr>Presentación de PowerPoint</vt:lpstr>
      <vt:lpstr>Anuncios parroquiales</vt:lpstr>
      <vt:lpstr>Proyecto Final</vt:lpstr>
      <vt:lpstr>Recursos</vt:lpstr>
      <vt:lpstr>Ciclo de vida de un proyecto de Ciencia de Datos</vt:lpstr>
      <vt:lpstr>Objetivos del ciclo de vida</vt:lpstr>
      <vt:lpstr>Presentación de PowerPoint</vt:lpstr>
      <vt:lpstr>Presentación de PowerPoint</vt:lpstr>
      <vt:lpstr>Presentación de PowerPoint</vt:lpstr>
      <vt:lpstr>Presentación de PowerPoint</vt:lpstr>
      <vt:lpstr>Creación de Valor con un modelo de ML</vt:lpstr>
      <vt:lpstr>Creación de Valor con un modelo de ML</vt:lpstr>
      <vt:lpstr>Partes esenciales</vt:lpstr>
      <vt:lpstr>Presentación de PowerPoint</vt:lpstr>
      <vt:lpstr>CRISP-DM</vt:lpstr>
      <vt:lpstr>Entendimiento del negocio</vt:lpstr>
      <vt:lpstr>Presentación de PowerPoint</vt:lpstr>
      <vt:lpstr>Entendimiento del negocio</vt:lpstr>
      <vt:lpstr>Recursos</vt:lpstr>
      <vt:lpstr>Presentación de PowerPoint</vt:lpstr>
      <vt:lpstr>Entendimiento de los Datos</vt:lpstr>
      <vt:lpstr>Ciclo de vida del dato</vt:lpstr>
      <vt:lpstr>Gobierno y Administración del Dato</vt:lpstr>
      <vt:lpstr>Temas</vt:lpstr>
      <vt:lpstr>Ciclo de vida del dato</vt:lpstr>
      <vt:lpstr>Presentación de PowerPoint</vt:lpstr>
      <vt:lpstr>Presentación de PowerPoint</vt:lpstr>
      <vt:lpstr>Presentación de PowerPoint</vt:lpstr>
      <vt:lpstr>Ciclo de vida del dato</vt:lpstr>
      <vt:lpstr>En que momento se destruye el dato?</vt:lpstr>
      <vt:lpstr>En que momento se destruye el dato?</vt:lpstr>
      <vt:lpstr>¿Cuánto tiempo dura el dato?</vt:lpstr>
      <vt:lpstr>Cuánto tiempo dura el dato?</vt:lpstr>
      <vt:lpstr>Como se va a modificar el dato?</vt:lpstr>
      <vt:lpstr>Presentación de PowerPoint</vt:lpstr>
      <vt:lpstr>Presentación de PowerPoint</vt:lpstr>
      <vt:lpstr>Machine learning como Casos de Uso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Que es Big Data y como se relaciona con la Nube</vt:lpstr>
      <vt:lpstr>Presentación de PowerPoint</vt:lpstr>
      <vt:lpstr>Presentación de PowerPoint</vt:lpstr>
      <vt:lpstr>Big Data</vt:lpstr>
      <vt:lpstr>Big Data</vt:lpstr>
      <vt:lpstr>Big Data</vt:lpstr>
      <vt:lpstr>Hadoop</vt:lpstr>
      <vt:lpstr>Big Data</vt:lpstr>
      <vt:lpstr>Big Data</vt:lpstr>
      <vt:lpstr>Características de Big Data</vt:lpstr>
      <vt:lpstr>Características de Big Data</vt:lpstr>
      <vt:lpstr>Presentación de PowerPoint</vt:lpstr>
      <vt:lpstr>Cloud Computing</vt:lpstr>
      <vt:lpstr>Cloud and Data</vt:lpstr>
      <vt:lpstr>Gartner Diagram</vt:lpstr>
      <vt:lpstr>Ventajas de la nube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Leon Felipe Palafox Novack</dc:creator>
  <cp:lastModifiedBy>Leon Palafox</cp:lastModifiedBy>
  <cp:revision>30</cp:revision>
  <dcterms:modified xsi:type="dcterms:W3CDTF">2020-02-11T00:58:51Z</dcterms:modified>
</cp:coreProperties>
</file>